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294" r:id="rId2"/>
    <p:sldId id="295" r:id="rId3"/>
    <p:sldId id="302" r:id="rId4"/>
    <p:sldId id="300" r:id="rId5"/>
    <p:sldId id="293" r:id="rId6"/>
    <p:sldId id="311" r:id="rId7"/>
    <p:sldId id="297" r:id="rId8"/>
    <p:sldId id="299" r:id="rId9"/>
    <p:sldId id="298" r:id="rId10"/>
    <p:sldId id="313" r:id="rId11"/>
    <p:sldId id="314" r:id="rId12"/>
    <p:sldId id="317" r:id="rId13"/>
    <p:sldId id="315" r:id="rId14"/>
    <p:sldId id="316" r:id="rId15"/>
    <p:sldId id="318" r:id="rId16"/>
    <p:sldId id="321" r:id="rId17"/>
    <p:sldId id="322" r:id="rId18"/>
    <p:sldId id="323" r:id="rId19"/>
    <p:sldId id="325" r:id="rId20"/>
    <p:sldId id="324" r:id="rId21"/>
    <p:sldId id="319" r:id="rId22"/>
    <p:sldId id="278" r:id="rId23"/>
    <p:sldId id="292" r:id="rId24"/>
    <p:sldId id="290" r:id="rId25"/>
    <p:sldId id="288" r:id="rId26"/>
    <p:sldId id="303" r:id="rId27"/>
    <p:sldId id="304" r:id="rId28"/>
    <p:sldId id="305" r:id="rId29"/>
    <p:sldId id="307" r:id="rId30"/>
    <p:sldId id="306" r:id="rId31"/>
    <p:sldId id="308" r:id="rId32"/>
    <p:sldId id="309" r:id="rId33"/>
    <p:sldId id="310" r:id="rId34"/>
    <p:sldId id="289" r:id="rId35"/>
    <p:sldId id="326" r:id="rId36"/>
    <p:sldId id="327" r:id="rId37"/>
    <p:sldId id="328" r:id="rId38"/>
    <p:sldId id="329" r:id="rId39"/>
    <p:sldId id="332" r:id="rId40"/>
    <p:sldId id="330" r:id="rId41"/>
    <p:sldId id="333" r:id="rId42"/>
    <p:sldId id="280" r:id="rId43"/>
    <p:sldId id="331" r:id="rId44"/>
    <p:sldId id="334" r:id="rId45"/>
    <p:sldId id="335" r:id="rId46"/>
    <p:sldId id="28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8" r:id="rId69"/>
    <p:sldId id="357" r:id="rId70"/>
    <p:sldId id="266" r:id="rId71"/>
    <p:sldId id="267" r:id="rId72"/>
    <p:sldId id="268" r:id="rId73"/>
    <p:sldId id="269" r:id="rId74"/>
    <p:sldId id="272" r:id="rId75"/>
    <p:sldId id="270" r:id="rId76"/>
    <p:sldId id="273" r:id="rId77"/>
    <p:sldId id="274" r:id="rId78"/>
    <p:sldId id="275" r:id="rId79"/>
    <p:sldId id="271" r:id="rId80"/>
    <p:sldId id="276" r:id="rId81"/>
    <p:sldId id="277" r:id="rId82"/>
    <p:sldId id="259" r:id="rId83"/>
    <p:sldId id="260" r:id="rId84"/>
    <p:sldId id="261" r:id="rId85"/>
    <p:sldId id="257" r:id="rId86"/>
    <p:sldId id="264" r:id="rId87"/>
    <p:sldId id="258" r:id="rId88"/>
    <p:sldId id="262" r:id="rId89"/>
    <p:sldId id="263" r:id="rId9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FF72"/>
    <a:srgbClr val="FBDDEF"/>
    <a:srgbClr val="FF4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7" autoAdjust="0"/>
    <p:restoredTop sz="94592"/>
  </p:normalViewPr>
  <p:slideViewPr>
    <p:cSldViewPr snapToGrid="0" snapToObjects="1" showGuides="1">
      <p:cViewPr>
        <p:scale>
          <a:sx n="50" d="100"/>
          <a:sy n="50" d="100"/>
        </p:scale>
        <p:origin x="2316" y="96"/>
      </p:cViewPr>
      <p:guideLst>
        <p:guide orient="horz" pos="2205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2" d="100"/>
          <a:sy n="162" d="100"/>
        </p:scale>
        <p:origin x="1072" y="-16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F3290-B8D7-2A4C-B12A-EB612A087B58}" type="datetimeFigureOut">
              <a:rPr kumimoji="1" lang="ko-KR" altLang="en-US" smtClean="0"/>
              <a:t>2017-05-28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649D-C711-1042-987C-71A2844AA6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263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CF7D2-297B-9C44-A413-EB80B62DA27D}" type="datetimeFigureOut">
              <a:rPr kumimoji="1" lang="ko-KR" altLang="en-US" smtClean="0"/>
              <a:t>2017-05-28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E35F1-938F-A64E-91E1-423EEB8018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5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2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17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06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153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444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54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81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4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34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76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39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36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61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7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24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89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E35F1-938F-A64E-91E1-423EEB801849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96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2017-05-28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4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2017-05-28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4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2017-05-28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40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2017-05-28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2017-05-28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7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2017-05-28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64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2017-05-28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5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2017-05-28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63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2017-05-28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2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2017-05-28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1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F0-4385-CA49-8578-629ACA7B3AA3}" type="datetimeFigureOut">
              <a:rPr kumimoji="1" lang="ko-KR" altLang="en-US" smtClean="0"/>
              <a:t>2017-05-28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8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F0-4385-CA49-8578-629ACA7B3AA3}" type="datetimeFigureOut">
              <a:rPr kumimoji="1" lang="ko-KR" altLang="en-US" smtClean="0"/>
              <a:t>2017-05-28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D7CC-E4D4-7E4C-B4C2-54C930A330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65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1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microsoft.com/office/2007/relationships/hdphoto" Target="../media/hdphoto10.wdp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1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microsoft.com/office/2007/relationships/hdphoto" Target="../media/hdphoto10.wdp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1.wdp"/><Relationship Id="rId7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13.wdp"/><Relationship Id="rId5" Type="http://schemas.microsoft.com/office/2007/relationships/hdphoto" Target="../media/hdphoto12.wdp"/><Relationship Id="rId10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 flipV="1">
            <a:off x="3321934" y="752354"/>
            <a:ext cx="0" cy="3923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 flipH="1">
            <a:off x="3321935" y="4676172"/>
            <a:ext cx="40627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966761" y="46761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진행 레벨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2860269" y="1979270"/>
            <a:ext cx="461665" cy="1469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/>
              <a:t>요구 경험치</a:t>
            </a:r>
          </a:p>
        </p:txBody>
      </p:sp>
      <p:sp>
        <p:nvSpPr>
          <p:cNvPr id="11" name="호 10"/>
          <p:cNvSpPr/>
          <p:nvPr/>
        </p:nvSpPr>
        <p:spPr>
          <a:xfrm rot="5400000">
            <a:off x="2673751" y="3345083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호 11"/>
          <p:cNvSpPr/>
          <p:nvPr/>
        </p:nvSpPr>
        <p:spPr>
          <a:xfrm rot="5400000">
            <a:off x="3321935" y="2696900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호 12"/>
          <p:cNvSpPr/>
          <p:nvPr/>
        </p:nvSpPr>
        <p:spPr>
          <a:xfrm rot="5400000">
            <a:off x="3970117" y="2048717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호 13"/>
          <p:cNvSpPr/>
          <p:nvPr/>
        </p:nvSpPr>
        <p:spPr>
          <a:xfrm rot="5400000">
            <a:off x="4618299" y="1400534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호 14"/>
          <p:cNvSpPr/>
          <p:nvPr/>
        </p:nvSpPr>
        <p:spPr>
          <a:xfrm rot="5400000">
            <a:off x="5266481" y="752351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호 15"/>
          <p:cNvSpPr/>
          <p:nvPr/>
        </p:nvSpPr>
        <p:spPr>
          <a:xfrm rot="5400000">
            <a:off x="5914663" y="104168"/>
            <a:ext cx="1296365" cy="1296365"/>
          </a:xfrm>
          <a:prstGeom prst="arc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연결선[R] 18"/>
          <p:cNvCxnSpPr>
            <a:stCxn id="16" idx="0"/>
            <a:endCxn id="11" idx="2"/>
          </p:cNvCxnSpPr>
          <p:nvPr/>
        </p:nvCxnSpPr>
        <p:spPr>
          <a:xfrm flipH="1">
            <a:off x="3321933" y="752350"/>
            <a:ext cx="3889095" cy="3889098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화살표[L] 22"/>
          <p:cNvSpPr/>
          <p:nvPr/>
        </p:nvSpPr>
        <p:spPr>
          <a:xfrm>
            <a:off x="4648221" y="3185253"/>
            <a:ext cx="758758" cy="389106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텍스트 상자 23"/>
          <p:cNvSpPr txBox="1"/>
          <p:nvPr/>
        </p:nvSpPr>
        <p:spPr>
          <a:xfrm>
            <a:off x="5512258" y="302191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지역에서 </a:t>
            </a:r>
            <a:r>
              <a:rPr kumimoji="1" lang="en-US" altLang="ko-KR" dirty="0"/>
              <a:t>C</a:t>
            </a:r>
            <a:r>
              <a:rPr kumimoji="1" lang="ko-KR" altLang="en-US" dirty="0"/>
              <a:t>지역 퀘스트를</a:t>
            </a:r>
            <a:endParaRPr kumimoji="1" lang="en-US" altLang="ko-KR" dirty="0"/>
          </a:p>
          <a:p>
            <a:r>
              <a:rPr kumimoji="1" lang="ko-KR" altLang="en-US" dirty="0"/>
              <a:t>진행하기 위한 최소 레벨 요구</a:t>
            </a:r>
          </a:p>
        </p:txBody>
      </p:sp>
    </p:spTree>
    <p:extLst>
      <p:ext uri="{BB962C8B-B14F-4D97-AF65-F5344CB8AC3E}">
        <p14:creationId xmlns:p14="http://schemas.microsoft.com/office/powerpoint/2010/main" val="60364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" y="947589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2161580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3" name="다이아몬드 32"/>
          <p:cNvSpPr/>
          <p:nvPr/>
        </p:nvSpPr>
        <p:spPr>
          <a:xfrm>
            <a:off x="4894659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X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/>
          <p:cNvCxnSpPr>
            <a:stCxn id="28" idx="3"/>
            <a:endCxn id="32" idx="1"/>
          </p:cNvCxnSpPr>
          <p:nvPr/>
        </p:nvCxnSpPr>
        <p:spPr>
          <a:xfrm>
            <a:off x="1714501" y="1341289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2" idx="3"/>
            <a:endCxn id="33" idx="1"/>
          </p:cNvCxnSpPr>
          <p:nvPr/>
        </p:nvCxnSpPr>
        <p:spPr>
          <a:xfrm>
            <a:off x="4447580" y="1341289"/>
            <a:ext cx="447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659930" y="268326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41"/>
          <p:cNvSpPr txBox="1"/>
          <p:nvPr/>
        </p:nvSpPr>
        <p:spPr>
          <a:xfrm>
            <a:off x="2161580" y="24985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59930" y="3000766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2161580" y="281610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sp>
        <p:nvSpPr>
          <p:cNvPr id="46" name="다이아몬드 45"/>
          <p:cNvSpPr/>
          <p:nvPr/>
        </p:nvSpPr>
        <p:spPr>
          <a:xfrm>
            <a:off x="7627738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b="1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직선 화살표 연결선 46"/>
          <p:cNvCxnSpPr>
            <a:stCxn id="33" idx="3"/>
          </p:cNvCxnSpPr>
          <p:nvPr/>
        </p:nvCxnSpPr>
        <p:spPr>
          <a:xfrm>
            <a:off x="7180659" y="1341289"/>
            <a:ext cx="53459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[E] 49"/>
          <p:cNvCxnSpPr>
            <a:stCxn id="32" idx="2"/>
            <a:endCxn id="28" idx="2"/>
          </p:cNvCxnSpPr>
          <p:nvPr/>
        </p:nvCxnSpPr>
        <p:spPr>
          <a:xfrm rot="5400000" flipH="1">
            <a:off x="1936452" y="655789"/>
            <a:ext cx="288927" cy="2447329"/>
          </a:xfrm>
          <a:prstGeom prst="bentConnector3">
            <a:avLst>
              <a:gd name="adj1" fmla="val -791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3" idx="2"/>
          </p:cNvCxnSpPr>
          <p:nvPr/>
        </p:nvCxnSpPr>
        <p:spPr>
          <a:xfrm>
            <a:off x="6037659" y="2023916"/>
            <a:ext cx="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문서 63"/>
          <p:cNvSpPr/>
          <p:nvPr/>
        </p:nvSpPr>
        <p:spPr>
          <a:xfrm>
            <a:off x="7926408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밀려남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5" name="직선 화살표 연결선 64"/>
          <p:cNvCxnSpPr>
            <a:stCxn id="46" idx="2"/>
            <a:endCxn id="64" idx="0"/>
          </p:cNvCxnSpPr>
          <p:nvPr/>
        </p:nvCxnSpPr>
        <p:spPr>
          <a:xfrm>
            <a:off x="8770738" y="2023916"/>
            <a:ext cx="12920" cy="70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10360816" y="65866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공격의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강타가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Y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을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66"/>
          <p:cNvSpPr/>
          <p:nvPr/>
        </p:nvSpPr>
        <p:spPr>
          <a:xfrm>
            <a:off x="10659486" y="272424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넘어짐 상태</a:t>
            </a:r>
            <a:endParaRPr kumimoji="1" lang="en-US" altLang="ko-KR" sz="2000" dirty="0">
              <a:solidFill>
                <a:prstClr val="black"/>
              </a:solidFill>
            </a:endParaRPr>
          </a:p>
        </p:txBody>
      </p:sp>
      <p:cxnSp>
        <p:nvCxnSpPr>
          <p:cNvPr id="69" name="직선 화살표 연결선 68"/>
          <p:cNvCxnSpPr>
            <a:stCxn id="46" idx="3"/>
            <a:endCxn id="66" idx="1"/>
          </p:cNvCxnSpPr>
          <p:nvPr/>
        </p:nvCxnSpPr>
        <p:spPr>
          <a:xfrm>
            <a:off x="9913738" y="1341289"/>
            <a:ext cx="4470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2"/>
            <a:endCxn id="67" idx="0"/>
          </p:cNvCxnSpPr>
          <p:nvPr/>
        </p:nvCxnSpPr>
        <p:spPr>
          <a:xfrm>
            <a:off x="11503816" y="2023916"/>
            <a:ext cx="12920" cy="7003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4" idx="1"/>
          </p:cNvCxnSpPr>
          <p:nvPr/>
        </p:nvCxnSpPr>
        <p:spPr>
          <a:xfrm flipH="1">
            <a:off x="6894909" y="3117940"/>
            <a:ext cx="10314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/>
          <p:cNvCxnSpPr>
            <a:stCxn id="67" idx="2"/>
          </p:cNvCxnSpPr>
          <p:nvPr/>
        </p:nvCxnSpPr>
        <p:spPr>
          <a:xfrm rot="5400000">
            <a:off x="8777198" y="720046"/>
            <a:ext cx="12700" cy="5479077"/>
          </a:xfrm>
          <a:prstGeom prst="bentConnector3">
            <a:avLst>
              <a:gd name="adj1" fmla="val 220989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5158650" y="2689314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fightIdle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391769" y="416379"/>
            <a:ext cx="13294969" cy="352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717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2613656"/>
            <a:ext cx="2989532" cy="17037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9238" y="2916196"/>
            <a:ext cx="2380276" cy="10986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플레이어 강타</a:t>
            </a:r>
            <a:endParaRPr kumimoji="1" lang="en-US" altLang="ko-KR" sz="2400" dirty="0"/>
          </a:p>
          <a:p>
            <a:pPr algn="ctr"/>
            <a:r>
              <a:rPr kumimoji="1" lang="en-US" altLang="ko-KR" sz="3600" dirty="0"/>
              <a:t>20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33260" y="2916192"/>
            <a:ext cx="2702470" cy="1098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/>
              <a:t>강타 </a:t>
            </a:r>
            <a:r>
              <a:rPr kumimoji="1" lang="en-US" altLang="ko-KR" sz="2800" dirty="0"/>
              <a:t>100</a:t>
            </a:r>
            <a:r>
              <a:rPr kumimoji="1" lang="ko-KR" altLang="en-US" sz="2800" dirty="0"/>
              <a:t> 적용</a:t>
            </a:r>
            <a:endParaRPr kumimoji="1" lang="en-US" altLang="ko-KR" sz="2800" dirty="0"/>
          </a:p>
          <a:p>
            <a:pPr algn="ctr"/>
            <a:r>
              <a:rPr kumimoji="1" lang="ko-KR" altLang="en-US" sz="2000" dirty="0"/>
              <a:t>효과 발동</a:t>
            </a:r>
            <a:endParaRPr kumimoji="1" lang="en-US" altLang="ko-KR" sz="4000" dirty="0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4139514" y="3465513"/>
            <a:ext cx="82790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247049" y="4317367"/>
            <a:ext cx="16979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/>
              <a:t>A</a:t>
            </a:r>
            <a:r>
              <a:rPr kumimoji="1" lang="ko-KR" altLang="en-US" sz="3200" dirty="0"/>
              <a:t>스킬</a:t>
            </a:r>
            <a:endParaRPr kumimoji="1" lang="en-US" altLang="ko-KR" sz="3200" dirty="0"/>
          </a:p>
          <a:p>
            <a:pPr algn="ctr"/>
            <a:r>
              <a:rPr kumimoji="1" lang="ko-KR" altLang="en-US" sz="2000" dirty="0"/>
              <a:t>강타배율 </a:t>
            </a:r>
            <a:r>
              <a:rPr kumimoji="1" lang="en-US" altLang="ko-KR" sz="2000" dirty="0"/>
              <a:t>5</a:t>
            </a:r>
            <a:r>
              <a:rPr kumimoji="1" lang="ko-KR" altLang="en-US" sz="2000" dirty="0"/>
              <a:t>배</a:t>
            </a:r>
          </a:p>
        </p:txBody>
      </p:sp>
      <p:cxnSp>
        <p:nvCxnSpPr>
          <p:cNvPr id="17" name="직선 화살표 연결선 16"/>
          <p:cNvCxnSpPr>
            <a:stCxn id="4" idx="3"/>
            <a:endCxn id="8" idx="1"/>
          </p:cNvCxnSpPr>
          <p:nvPr/>
        </p:nvCxnSpPr>
        <p:spPr>
          <a:xfrm flipV="1">
            <a:off x="7590766" y="3465511"/>
            <a:ext cx="642494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36701" y="2374901"/>
            <a:ext cx="9766300" cy="2971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42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162887"/>
              </p:ext>
            </p:extLst>
          </p:nvPr>
        </p:nvGraphicFramePr>
        <p:xfrm>
          <a:off x="105260" y="-675640"/>
          <a:ext cx="5647840" cy="89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81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80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83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2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70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9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초가 지나 누적강타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60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감소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추가적으로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50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 강타의 공격을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누적 강타가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110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이 되어 플레이어 밀려남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100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으로 값이 초기화 되고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N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씩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-31040"/>
            <a:ext cx="1629805" cy="928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-533401"/>
            <a:ext cx="1655871" cy="136767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325553" y="-400372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80</a:t>
            </a:r>
            <a:endParaRPr kumimoji="1"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2001993"/>
            <a:ext cx="1629805" cy="9288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1499632"/>
            <a:ext cx="1655871" cy="1367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3" y="3979059"/>
            <a:ext cx="1629805" cy="9288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4" y="3476698"/>
            <a:ext cx="1655871" cy="13676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0" y="6082542"/>
            <a:ext cx="1629805" cy="9288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44" y="5580181"/>
            <a:ext cx="1655871" cy="1367673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stCxn id="21" idx="1"/>
          </p:cNvCxnSpPr>
          <p:nvPr/>
        </p:nvCxnSpPr>
        <p:spPr>
          <a:xfrm flipH="1" flipV="1">
            <a:off x="2663135" y="6264017"/>
            <a:ext cx="1336409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2325553" y="1560988"/>
            <a:ext cx="157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70</a:t>
            </a:r>
            <a:endParaRPr kumimoji="1" lang="ko-KR" altLang="en-US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2262235" y="35823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2262236" y="5649709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누적강타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4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0900" y="3750545"/>
            <a:ext cx="2451100" cy="2465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왼쪽 화살표[L] 2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</p:spTree>
    <p:extLst>
      <p:ext uri="{BB962C8B-B14F-4D97-AF65-F5344CB8AC3E}">
        <p14:creationId xmlns:p14="http://schemas.microsoft.com/office/powerpoint/2010/main" val="20831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484002"/>
            <a:ext cx="3181167" cy="26274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2162114" y="3705862"/>
            <a:ext cx="2451100" cy="2465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4700"/>
            <a:ext cx="2232612" cy="233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94" y="3429000"/>
            <a:ext cx="3181167" cy="2627498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7" idx="1"/>
          </p:cNvCxnSpPr>
          <p:nvPr/>
        </p:nvCxnSpPr>
        <p:spPr>
          <a:xfrm flipH="1">
            <a:off x="4979694" y="4742749"/>
            <a:ext cx="2743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6070600" y="4798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밀려남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879601" y="416378"/>
            <a:ext cx="9427028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왼쪽 화살표[L] 18"/>
          <p:cNvSpPr/>
          <p:nvPr/>
        </p:nvSpPr>
        <p:spPr>
          <a:xfrm>
            <a:off x="7320326" y="1380879"/>
            <a:ext cx="1524000" cy="698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공격방향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833666" y="37973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넘어짐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24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74985" y="1477109"/>
            <a:ext cx="9618784" cy="225083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1461" y="1122145"/>
            <a:ext cx="3032760" cy="7386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플레이어 설정</a:t>
            </a:r>
            <a:endParaRPr kumimoji="1" lang="en-US" altLang="ko-KR" sz="3200" dirty="0"/>
          </a:p>
        </p:txBody>
      </p:sp>
      <p:sp>
        <p:nvSpPr>
          <p:cNvPr id="8" name="직사각형 7"/>
          <p:cNvSpPr/>
          <p:nvPr/>
        </p:nvSpPr>
        <p:spPr>
          <a:xfrm>
            <a:off x="2412623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직업번호</a:t>
            </a:r>
            <a:endParaRPr kumimoji="1" lang="en-US" altLang="ko-KR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4660232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진영설정</a:t>
            </a:r>
            <a:endParaRPr kumimoji="1" lang="en-US" altLang="ko-KR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690784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시작 레벨</a:t>
            </a:r>
            <a:endParaRPr kumimoji="1" lang="en-US" altLang="ko-KR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9155450" y="2042695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기본스킬 번호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2412623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해당 직업 이미지</a:t>
            </a:r>
            <a:endParaRPr kumimoji="1" lang="en-US" altLang="ko-KR" sz="3600" dirty="0"/>
          </a:p>
        </p:txBody>
      </p:sp>
      <p:sp>
        <p:nvSpPr>
          <p:cNvPr id="15" name="직사각형 14"/>
          <p:cNvSpPr/>
          <p:nvPr/>
        </p:nvSpPr>
        <p:spPr>
          <a:xfrm>
            <a:off x="4660232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스트링</a:t>
            </a:r>
            <a:endParaRPr kumimoji="1" lang="en-US" altLang="ko-KR" sz="3600" dirty="0"/>
          </a:p>
        </p:txBody>
      </p:sp>
      <p:sp>
        <p:nvSpPr>
          <p:cNvPr id="16" name="직사각형 15"/>
          <p:cNvSpPr/>
          <p:nvPr/>
        </p:nvSpPr>
        <p:spPr>
          <a:xfrm>
            <a:off x="9155450" y="2733086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모델 데이터 경로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6907841" y="2744713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직업 관련 음성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51769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74985" y="1477109"/>
            <a:ext cx="2954215" cy="232336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1895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이동 조작계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2454521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이동</a:t>
            </a:r>
            <a:endParaRPr kumimoji="1" lang="en-US" altLang="ko-KR" sz="3600" dirty="0"/>
          </a:p>
        </p:txBody>
      </p:sp>
      <p:sp>
        <p:nvSpPr>
          <p:cNvPr id="14" name="직사각형 13"/>
          <p:cNvSpPr/>
          <p:nvPr/>
        </p:nvSpPr>
        <p:spPr>
          <a:xfrm>
            <a:off x="5375398" y="1477109"/>
            <a:ext cx="2954215" cy="380926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52308" y="1171575"/>
            <a:ext cx="2200394" cy="6110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스킬 조작계</a:t>
            </a:r>
            <a:endParaRPr kumimoji="1" lang="en-US" altLang="ko-KR" sz="2000" dirty="0"/>
          </a:p>
        </p:txBody>
      </p:sp>
      <p:sp>
        <p:nvSpPr>
          <p:cNvPr id="16" name="직사각형 15"/>
          <p:cNvSpPr/>
          <p:nvPr/>
        </p:nvSpPr>
        <p:spPr>
          <a:xfrm>
            <a:off x="5754934" y="20441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 공격</a:t>
            </a:r>
            <a:endParaRPr kumimoji="1"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5754934" y="353001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스킬 공격</a:t>
            </a:r>
            <a:endParaRPr kumimoji="1" lang="en-US" altLang="ko-KR" sz="3600" dirty="0"/>
          </a:p>
        </p:txBody>
      </p:sp>
      <p:sp>
        <p:nvSpPr>
          <p:cNvPr id="18" name="직사각형 17"/>
          <p:cNvSpPr/>
          <p:nvPr/>
        </p:nvSpPr>
        <p:spPr>
          <a:xfrm>
            <a:off x="5754934" y="42729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궁극기</a:t>
            </a:r>
            <a:endParaRPr kumimoji="1" lang="en-US" altLang="ko-KR" sz="3600" dirty="0"/>
          </a:p>
        </p:txBody>
      </p:sp>
      <p:sp>
        <p:nvSpPr>
          <p:cNvPr id="19" name="직사각형 18"/>
          <p:cNvSpPr/>
          <p:nvPr/>
        </p:nvSpPr>
        <p:spPr>
          <a:xfrm>
            <a:off x="5754934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회피</a:t>
            </a:r>
            <a:endParaRPr kumimoji="1" lang="en-US" altLang="ko-KR" sz="3600" dirty="0"/>
          </a:p>
        </p:txBody>
      </p:sp>
      <p:sp>
        <p:nvSpPr>
          <p:cNvPr id="20" name="직사각형 19"/>
          <p:cNvSpPr/>
          <p:nvPr/>
        </p:nvSpPr>
        <p:spPr>
          <a:xfrm>
            <a:off x="2454521" y="2787064"/>
            <a:ext cx="2197768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점프</a:t>
            </a:r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92791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22299" y="679352"/>
            <a:ext cx="482601" cy="482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622299" y="1752794"/>
            <a:ext cx="482601" cy="482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2749649" y="679352"/>
            <a:ext cx="445326" cy="450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2749649" y="1720632"/>
            <a:ext cx="482601" cy="48260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575582" y="426231"/>
            <a:ext cx="703385" cy="988841"/>
            <a:chOff x="1744394" y="281354"/>
            <a:chExt cx="703385" cy="988841"/>
          </a:xfrm>
        </p:grpSpPr>
        <p:sp>
          <p:nvSpPr>
            <p:cNvPr id="11" name="타원 10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화살표 연결선 12"/>
            <p:cNvCxnSpPr>
              <a:stCxn id="11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16200000">
            <a:off x="1432854" y="1499673"/>
            <a:ext cx="703385" cy="988841"/>
            <a:chOff x="1744394" y="281354"/>
            <a:chExt cx="703385" cy="988841"/>
          </a:xfrm>
        </p:grpSpPr>
        <p:sp>
          <p:nvSpPr>
            <p:cNvPr id="16" name="타원 15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화살표 연결선 16"/>
            <p:cNvCxnSpPr>
              <a:stCxn id="16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10800000">
            <a:off x="3665657" y="521224"/>
            <a:ext cx="703385" cy="988841"/>
            <a:chOff x="1744394" y="281354"/>
            <a:chExt cx="703385" cy="988841"/>
          </a:xfrm>
        </p:grpSpPr>
        <p:sp>
          <p:nvSpPr>
            <p:cNvPr id="19" name="타원 1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" name="직선 화살표 연결선 19"/>
            <p:cNvCxnSpPr>
              <a:stCxn id="1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5400000">
            <a:off x="3808385" y="1467511"/>
            <a:ext cx="703385" cy="988841"/>
            <a:chOff x="1744394" y="281354"/>
            <a:chExt cx="703385" cy="988841"/>
          </a:xfrm>
        </p:grpSpPr>
        <p:sp>
          <p:nvSpPr>
            <p:cNvPr id="22" name="타원 2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화살표 연결선 22"/>
            <p:cNvCxnSpPr>
              <a:stCxn id="2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6544797" y="679352"/>
            <a:ext cx="482601" cy="4826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9117472" y="679352"/>
            <a:ext cx="445326" cy="450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9117472" y="1720632"/>
            <a:ext cx="482601" cy="4826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 rot="18900000">
            <a:off x="7393099" y="319376"/>
            <a:ext cx="703385" cy="988841"/>
            <a:chOff x="1744394" y="281354"/>
            <a:chExt cx="703385" cy="988841"/>
          </a:xfrm>
        </p:grpSpPr>
        <p:sp>
          <p:nvSpPr>
            <p:cNvPr id="29" name="타원 28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0" name="직선 화살표 연결선 29"/>
            <p:cNvCxnSpPr>
              <a:stCxn id="29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rot="8100000">
            <a:off x="7565786" y="1613937"/>
            <a:ext cx="703385" cy="988841"/>
            <a:chOff x="1744394" y="281354"/>
            <a:chExt cx="703385" cy="988841"/>
          </a:xfrm>
        </p:grpSpPr>
        <p:sp>
          <p:nvSpPr>
            <p:cNvPr id="32" name="타원 31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/>
            <p:cNvCxnSpPr>
              <a:stCxn id="32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 rot="13500000">
            <a:off x="9846672" y="410151"/>
            <a:ext cx="703385" cy="988841"/>
            <a:chOff x="1744394" y="281354"/>
            <a:chExt cx="703385" cy="988841"/>
          </a:xfrm>
        </p:grpSpPr>
        <p:sp>
          <p:nvSpPr>
            <p:cNvPr id="35" name="타원 34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6" name="직선 화살표 연결선 35"/>
            <p:cNvCxnSpPr>
              <a:stCxn id="35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 rot="2700000">
            <a:off x="10036714" y="1467510"/>
            <a:ext cx="703385" cy="988841"/>
            <a:chOff x="1744394" y="281354"/>
            <a:chExt cx="703385" cy="988841"/>
          </a:xfrm>
        </p:grpSpPr>
        <p:sp>
          <p:nvSpPr>
            <p:cNvPr id="38" name="타원 37"/>
            <p:cNvSpPr/>
            <p:nvPr/>
          </p:nvSpPr>
          <p:spPr>
            <a:xfrm>
              <a:off x="1744394" y="566810"/>
              <a:ext cx="703385" cy="703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화살표 연결선 38"/>
            <p:cNvCxnSpPr>
              <a:stCxn id="38" idx="0"/>
            </p:cNvCxnSpPr>
            <p:nvPr/>
          </p:nvCxnSpPr>
          <p:spPr>
            <a:xfrm flipH="1" flipV="1">
              <a:off x="2096086" y="281354"/>
              <a:ext cx="1" cy="2854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5959756" y="671806"/>
            <a:ext cx="482601" cy="4826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4" t="50912" r="32934" b="1346"/>
          <a:stretch/>
        </p:blipFill>
        <p:spPr>
          <a:xfrm>
            <a:off x="5997031" y="1784956"/>
            <a:ext cx="445326" cy="45043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-1" r="30974" b="48850"/>
          <a:stretch/>
        </p:blipFill>
        <p:spPr>
          <a:xfrm>
            <a:off x="8580646" y="1752792"/>
            <a:ext cx="482601" cy="4826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48849" r="64424"/>
          <a:stretch/>
        </p:blipFill>
        <p:spPr>
          <a:xfrm>
            <a:off x="8556049" y="629603"/>
            <a:ext cx="482601" cy="48260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5" t="46591" r="-2158" b="2258"/>
          <a:stretch/>
        </p:blipFill>
        <p:spPr>
          <a:xfrm>
            <a:off x="6568517" y="1752791"/>
            <a:ext cx="482601" cy="4826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7446" y="151519"/>
            <a:ext cx="4535489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664132" y="151519"/>
            <a:ext cx="5380106" cy="2431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247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1477109"/>
            <a:ext cx="11277598" cy="17947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1171575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6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9602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6996051" y="2817932"/>
            <a:ext cx="3705285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/>
              <a:t>기본공격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의 애니메이션</a:t>
            </a:r>
            <a:endParaRPr kumimoji="1" lang="en-US" altLang="ko-KR" sz="2000" dirty="0"/>
          </a:p>
        </p:txBody>
      </p:sp>
      <p:sp>
        <p:nvSpPr>
          <p:cNvPr id="7" name="왼쪽 대괄호[L] 6"/>
          <p:cNvSpPr/>
          <p:nvPr/>
        </p:nvSpPr>
        <p:spPr>
          <a:xfrm rot="5400000">
            <a:off x="2769363" y="669103"/>
            <a:ext cx="385762" cy="370528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2136537" y="19078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공격 실행구간</a:t>
            </a:r>
          </a:p>
        </p:txBody>
      </p:sp>
      <p:sp>
        <p:nvSpPr>
          <p:cNvPr id="9" name="왼쪽 대괄호[L] 8"/>
          <p:cNvSpPr/>
          <p:nvPr/>
        </p:nvSpPr>
        <p:spPr>
          <a:xfrm rot="16200000">
            <a:off x="5214938" y="3160832"/>
            <a:ext cx="385762" cy="1128708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351280" y="402137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추가공격 가능구간</a:t>
            </a:r>
          </a:p>
        </p:txBody>
      </p:sp>
      <p:cxnSp>
        <p:nvCxnSpPr>
          <p:cNvPr id="11" name="직선 화살표 연결선 10"/>
          <p:cNvCxnSpPr>
            <a:stCxn id="5" idx="3"/>
            <a:endCxn id="6" idx="1"/>
          </p:cNvCxnSpPr>
          <p:nvPr/>
        </p:nvCxnSpPr>
        <p:spPr>
          <a:xfrm>
            <a:off x="4814887" y="3123466"/>
            <a:ext cx="218116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왼쪽 대괄호[L] 14"/>
          <p:cNvSpPr/>
          <p:nvPr/>
        </p:nvSpPr>
        <p:spPr>
          <a:xfrm rot="16200000">
            <a:off x="4497270" y="3508174"/>
            <a:ext cx="592373" cy="235743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3747074" y="5092935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캔슬 공격 가능구간</a:t>
            </a:r>
          </a:p>
        </p:txBody>
      </p:sp>
    </p:spTree>
    <p:extLst>
      <p:ext uri="{BB962C8B-B14F-4D97-AF65-F5344CB8AC3E}">
        <p14:creationId xmlns:p14="http://schemas.microsoft.com/office/powerpoint/2010/main" val="114756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421944" y="1369615"/>
            <a:ext cx="2871536" cy="548838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4345" y="1369615"/>
            <a:ext cx="2871536" cy="364066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877" y="253288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32370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94674" y="426316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이벤트 경험치</a:t>
            </a:r>
            <a:endParaRPr kumimoji="1"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237076" y="1990967"/>
            <a:ext cx="1926077" cy="11868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메인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70%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37075" y="3319600"/>
            <a:ext cx="1926077" cy="12791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사냥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30%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94676" y="275292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필드 사냥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10079543" y="2662177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4675" y="351604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서브 퀘스트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6894674" y="5010282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전문기술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14" name="직선 화살표 연결선 13"/>
          <p:cNvCxnSpPr>
            <a:stCxn id="4" idx="3"/>
            <a:endCxn id="8" idx="1"/>
          </p:cNvCxnSpPr>
          <p:nvPr/>
        </p:nvCxnSpPr>
        <p:spPr>
          <a:xfrm flipV="1">
            <a:off x="1924200" y="3189949"/>
            <a:ext cx="840145" cy="94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94676" y="9043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894676" y="1990967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던전 클리어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경험치</a:t>
            </a:r>
            <a:endParaRPr kumimoji="1" lang="en-US" altLang="ko-KR" dirty="0"/>
          </a:p>
        </p:txBody>
      </p:sp>
      <p:cxnSp>
        <p:nvCxnSpPr>
          <p:cNvPr id="38" name="직선 화살표 연결선 37"/>
          <p:cNvCxnSpPr>
            <a:endCxn id="15" idx="1"/>
          </p:cNvCxnSpPr>
          <p:nvPr/>
        </p:nvCxnSpPr>
        <p:spPr>
          <a:xfrm>
            <a:off x="9293480" y="3189866"/>
            <a:ext cx="786063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더하기 38"/>
          <p:cNvSpPr/>
          <p:nvPr/>
        </p:nvSpPr>
        <p:spPr>
          <a:xfrm>
            <a:off x="5700164" y="2727641"/>
            <a:ext cx="721780" cy="72178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94674" y="5764435"/>
            <a:ext cx="1926077" cy="671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기타 경험치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0943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1" y="614363"/>
            <a:ext cx="11277598" cy="3971925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03" y="308829"/>
            <a:ext cx="2200394" cy="6110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/>
              <a:t>기본공격 사이클</a:t>
            </a:r>
            <a:endParaRPr kumimoji="1" lang="en-US" altLang="ko-KR" sz="2000" dirty="0"/>
          </a:p>
        </p:txBody>
      </p:sp>
      <p:sp>
        <p:nvSpPr>
          <p:cNvPr id="6" name="직사각형 5"/>
          <p:cNvSpPr/>
          <p:nvPr/>
        </p:nvSpPr>
        <p:spPr>
          <a:xfrm>
            <a:off x="730711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</a:t>
            </a:r>
            <a:endParaRPr kumimoji="1" lang="en-US" altLang="ko-KR" sz="3600" dirty="0"/>
          </a:p>
        </p:txBody>
      </p:sp>
      <p:sp>
        <p:nvSpPr>
          <p:cNvPr id="7" name="직사각형 6"/>
          <p:cNvSpPr/>
          <p:nvPr/>
        </p:nvSpPr>
        <p:spPr>
          <a:xfrm>
            <a:off x="2963433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+ 1</a:t>
            </a:r>
            <a:endParaRPr kumimoji="1" lang="en-US" altLang="ko-KR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96155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+ 2</a:t>
            </a:r>
            <a:endParaRPr kumimoji="1" lang="en-US" altLang="ko-KR" sz="3600" dirty="0"/>
          </a:p>
        </p:txBody>
      </p:sp>
      <p:sp>
        <p:nvSpPr>
          <p:cNvPr id="9" name="직사각형 8"/>
          <p:cNvSpPr/>
          <p:nvPr/>
        </p:nvSpPr>
        <p:spPr>
          <a:xfrm>
            <a:off x="7428877" y="2044114"/>
            <a:ext cx="1816337" cy="6419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기본공격 </a:t>
            </a:r>
            <a:r>
              <a:rPr kumimoji="1" lang="en-US" altLang="ko-KR" dirty="0"/>
              <a:t>a + 3</a:t>
            </a:r>
            <a:endParaRPr kumimoji="1" lang="en-US" altLang="ko-KR" sz="3600" dirty="0"/>
          </a:p>
        </p:txBody>
      </p:sp>
      <p:sp>
        <p:nvSpPr>
          <p:cNvPr id="10" name="직사각형 9"/>
          <p:cNvSpPr/>
          <p:nvPr/>
        </p:nvSpPr>
        <p:spPr>
          <a:xfrm>
            <a:off x="9661599" y="2044114"/>
            <a:ext cx="1816337" cy="6419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딜레이</a:t>
            </a:r>
            <a:endParaRPr kumimoji="1" lang="en-US" altLang="ko-KR" sz="3600" dirty="0"/>
          </a:p>
        </p:txBody>
      </p: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2547048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4779770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9" idx="1"/>
          </p:cNvCxnSpPr>
          <p:nvPr/>
        </p:nvCxnSpPr>
        <p:spPr>
          <a:xfrm>
            <a:off x="7012492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10" idx="1"/>
          </p:cNvCxnSpPr>
          <p:nvPr/>
        </p:nvCxnSpPr>
        <p:spPr>
          <a:xfrm>
            <a:off x="9245214" y="2365082"/>
            <a:ext cx="41638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/>
          <p:cNvCxnSpPr>
            <a:stCxn id="10" idx="2"/>
            <a:endCxn id="6" idx="2"/>
          </p:cNvCxnSpPr>
          <p:nvPr/>
        </p:nvCxnSpPr>
        <p:spPr>
          <a:xfrm rot="5400000">
            <a:off x="6104324" y="-1779394"/>
            <a:ext cx="12700" cy="8930888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47072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 flipH="1">
            <a:off x="2755240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079793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2"/>
          </p:cNvCxnSpPr>
          <p:nvPr/>
        </p:nvCxnSpPr>
        <p:spPr>
          <a:xfrm flipH="1">
            <a:off x="4987961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263845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2" idx="2"/>
          </p:cNvCxnSpPr>
          <p:nvPr/>
        </p:nvCxnSpPr>
        <p:spPr>
          <a:xfrm flipH="1">
            <a:off x="7172013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96567" y="1058277"/>
            <a:ext cx="1816337" cy="641936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캔슬가능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5" idx="2"/>
          </p:cNvCxnSpPr>
          <p:nvPr/>
        </p:nvCxnSpPr>
        <p:spPr>
          <a:xfrm flipH="1">
            <a:off x="9404735" y="1700213"/>
            <a:ext cx="1" cy="66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196155" y="3653160"/>
            <a:ext cx="1816337" cy="6419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캔슬불가</a:t>
            </a:r>
            <a:endParaRPr kumimoji="1" lang="en-US" altLang="ko-KR" sz="3600" dirty="0"/>
          </a:p>
        </p:txBody>
      </p:sp>
      <p:cxnSp>
        <p:nvCxnSpPr>
          <p:cNvPr id="28" name="직선 화살표 연결선 27"/>
          <p:cNvCxnSpPr>
            <a:stCxn id="27" idx="0"/>
          </p:cNvCxnSpPr>
          <p:nvPr/>
        </p:nvCxnSpPr>
        <p:spPr>
          <a:xfrm flipH="1" flipV="1">
            <a:off x="6096000" y="2991584"/>
            <a:ext cx="8324" cy="661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83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50552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sp>
        <p:nvSpPr>
          <p:cNvPr id="5" name="원형 4"/>
          <p:cNvSpPr/>
          <p:nvPr/>
        </p:nvSpPr>
        <p:spPr>
          <a:xfrm rot="16200000">
            <a:off x="1585408" y="3100321"/>
            <a:ext cx="1699846" cy="1699846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[R] 5"/>
          <p:cNvCxnSpPr>
            <a:stCxn id="9" idx="0"/>
            <a:endCxn id="9" idx="4"/>
          </p:cNvCxnSpPr>
          <p:nvPr/>
        </p:nvCxnSpPr>
        <p:spPr>
          <a:xfrm>
            <a:off x="243533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>
            <a:stCxn id="9" idx="6"/>
            <a:endCxn id="9" idx="2"/>
          </p:cNvCxnSpPr>
          <p:nvPr/>
        </p:nvCxnSpPr>
        <p:spPr>
          <a:xfrm flipH="1">
            <a:off x="150552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01060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34" y="3176336"/>
            <a:ext cx="2989532" cy="1703711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5143212" y="492829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궁극기 사용</a:t>
            </a:r>
          </a:p>
        </p:txBody>
      </p:sp>
      <p:sp>
        <p:nvSpPr>
          <p:cNvPr id="11" name="타원 10"/>
          <p:cNvSpPr/>
          <p:nvPr/>
        </p:nvSpPr>
        <p:spPr>
          <a:xfrm>
            <a:off x="9095049" y="3020442"/>
            <a:ext cx="1859605" cy="185960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/>
          </a:p>
        </p:txBody>
      </p:sp>
      <p:cxnSp>
        <p:nvCxnSpPr>
          <p:cNvPr id="13" name="직선 연결선[R] 12"/>
          <p:cNvCxnSpPr>
            <a:stCxn id="22" idx="0"/>
            <a:endCxn id="22" idx="4"/>
          </p:cNvCxnSpPr>
          <p:nvPr/>
        </p:nvCxnSpPr>
        <p:spPr>
          <a:xfrm>
            <a:off x="10024852" y="3020442"/>
            <a:ext cx="0" cy="18596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stCxn id="22" idx="6"/>
            <a:endCxn id="22" idx="2"/>
          </p:cNvCxnSpPr>
          <p:nvPr/>
        </p:nvCxnSpPr>
        <p:spPr>
          <a:xfrm flipH="1">
            <a:off x="9095049" y="3950245"/>
            <a:ext cx="18596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지연 14"/>
          <p:cNvSpPr/>
          <p:nvPr/>
        </p:nvSpPr>
        <p:spPr>
          <a:xfrm flipH="1">
            <a:off x="9516378" y="3968042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지연 15"/>
          <p:cNvSpPr/>
          <p:nvPr/>
        </p:nvSpPr>
        <p:spPr>
          <a:xfrm rot="16200000" flipH="1">
            <a:off x="9342702" y="3800269"/>
            <a:ext cx="499326" cy="83487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지연 16"/>
          <p:cNvSpPr/>
          <p:nvPr/>
        </p:nvSpPr>
        <p:spPr>
          <a:xfrm rot="18759469" flipH="1">
            <a:off x="9321549" y="4022462"/>
            <a:ext cx="499326" cy="7589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605457" y="3525521"/>
            <a:ext cx="849448" cy="8494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4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3959995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/>
          <p:cNvSpPr/>
          <p:nvPr/>
        </p:nvSpPr>
        <p:spPr>
          <a:xfrm>
            <a:off x="7902277" y="3771010"/>
            <a:ext cx="795716" cy="53788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1725040" y="49744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생성된 발열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9454192" y="49744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소모</a:t>
            </a:r>
          </a:p>
        </p:txBody>
      </p:sp>
    </p:spTree>
    <p:extLst>
      <p:ext uri="{BB962C8B-B14F-4D97-AF65-F5344CB8AC3E}">
        <p14:creationId xmlns:p14="http://schemas.microsoft.com/office/powerpoint/2010/main" val="142431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98" y="4226126"/>
            <a:ext cx="2684067" cy="179910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815016" y="3985691"/>
            <a:ext cx="1807913" cy="2415832"/>
            <a:chOff x="1666608" y="4580502"/>
            <a:chExt cx="1807913" cy="2415832"/>
          </a:xfrm>
        </p:grpSpPr>
        <p:sp>
          <p:nvSpPr>
            <p:cNvPr id="44" name="지연 43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지연 44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2046362" y="5557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기술점수</a:t>
              </a: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257363" y="559995"/>
            <a:ext cx="1798724" cy="2403183"/>
            <a:chOff x="13144567" y="4890003"/>
            <a:chExt cx="1798724" cy="2403183"/>
          </a:xfrm>
        </p:grpSpPr>
        <p:sp>
          <p:nvSpPr>
            <p:cNvPr id="47" name="지연 46"/>
            <p:cNvSpPr/>
            <p:nvPr/>
          </p:nvSpPr>
          <p:spPr>
            <a:xfrm rot="5400000">
              <a:off x="13215798" y="4818772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지연 47"/>
            <p:cNvSpPr/>
            <p:nvPr/>
          </p:nvSpPr>
          <p:spPr>
            <a:xfrm rot="5400000">
              <a:off x="13296288" y="4895447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478094" y="594361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</a:rPr>
                <a:t>발열점수</a:t>
              </a: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931" y="6207336"/>
              <a:ext cx="1737360" cy="10858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-2474556" y="398055"/>
            <a:ext cx="2735044" cy="2215389"/>
            <a:chOff x="-462217" y="4018212"/>
            <a:chExt cx="2735044" cy="2215389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4018212"/>
              <a:ext cx="2230863" cy="1732480"/>
            </a:xfrm>
            <a:prstGeom prst="rect">
              <a:avLst/>
            </a:prstGeom>
          </p:spPr>
        </p:pic>
        <p:sp>
          <p:nvSpPr>
            <p:cNvPr id="59" name="텍스트 상자 58"/>
            <p:cNvSpPr txBox="1"/>
            <p:nvPr/>
          </p:nvSpPr>
          <p:spPr>
            <a:xfrm>
              <a:off x="-462217" y="5710381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 </a:t>
              </a:r>
              <a:r>
                <a:rPr kumimoji="1" lang="en-US" altLang="ko-KR" sz="2800" dirty="0"/>
                <a:t>/</a:t>
              </a:r>
              <a:r>
                <a:rPr kumimoji="1" lang="ko-KR" altLang="en-US" sz="2800" dirty="0"/>
                <a:t> 방어행위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245" l="60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73" y="3985691"/>
            <a:ext cx="2989532" cy="17037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755233" y="351860"/>
            <a:ext cx="2989532" cy="1703711"/>
            <a:chOff x="7150629" y="-2531285"/>
            <a:chExt cx="2989532" cy="170371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45" l="602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629" y="-2531285"/>
              <a:ext cx="2989532" cy="1703711"/>
            </a:xfrm>
            <a:prstGeom prst="rect">
              <a:avLst/>
            </a:prstGeom>
          </p:spPr>
        </p:pic>
        <p:sp>
          <p:nvSpPr>
            <p:cNvPr id="3" name="자유형 2"/>
            <p:cNvSpPr/>
            <p:nvPr/>
          </p:nvSpPr>
          <p:spPr>
            <a:xfrm>
              <a:off x="7853082" y="-2078182"/>
              <a:ext cx="1999945" cy="1051316"/>
            </a:xfrm>
            <a:custGeom>
              <a:avLst/>
              <a:gdLst>
                <a:gd name="connsiteX0" fmla="*/ 0 w 1999945"/>
                <a:gd name="connsiteY0" fmla="*/ 523213 h 1051316"/>
                <a:gd name="connsiteX1" fmla="*/ 176035 w 1999945"/>
                <a:gd name="connsiteY1" fmla="*/ 1051316 h 1051316"/>
                <a:gd name="connsiteX2" fmla="*/ 1051316 w 1999945"/>
                <a:gd name="connsiteY2" fmla="*/ 973078 h 1051316"/>
                <a:gd name="connsiteX3" fmla="*/ 1779902 w 1999945"/>
                <a:gd name="connsiteY3" fmla="*/ 694357 h 1051316"/>
                <a:gd name="connsiteX4" fmla="*/ 1999945 w 1999945"/>
                <a:gd name="connsiteY4" fmla="*/ 361848 h 1051316"/>
                <a:gd name="connsiteX5" fmla="*/ 1990165 w 1999945"/>
                <a:gd name="connsiteY5" fmla="*/ 161365 h 1051316"/>
                <a:gd name="connsiteX6" fmla="*/ 1775012 w 1999945"/>
                <a:gd name="connsiteY6" fmla="*/ 58678 h 1051316"/>
                <a:gd name="connsiteX7" fmla="*/ 1540300 w 1999945"/>
                <a:gd name="connsiteY7" fmla="*/ 0 h 1051316"/>
                <a:gd name="connsiteX8" fmla="*/ 1765232 w 1999945"/>
                <a:gd name="connsiteY8" fmla="*/ 127136 h 1051316"/>
                <a:gd name="connsiteX9" fmla="*/ 1823911 w 1999945"/>
                <a:gd name="connsiteY9" fmla="*/ 254272 h 1051316"/>
                <a:gd name="connsiteX10" fmla="*/ 1750563 w 1999945"/>
                <a:gd name="connsiteY10" fmla="*/ 440086 h 1051316"/>
                <a:gd name="connsiteX11" fmla="*/ 1466952 w 1999945"/>
                <a:gd name="connsiteY11" fmla="*/ 616120 h 1051316"/>
                <a:gd name="connsiteX12" fmla="*/ 977968 w 1999945"/>
                <a:gd name="connsiteY12" fmla="*/ 718807 h 1051316"/>
                <a:gd name="connsiteX13" fmla="*/ 591671 w 1999945"/>
                <a:gd name="connsiteY13" fmla="*/ 723696 h 1051316"/>
                <a:gd name="connsiteX14" fmla="*/ 195594 w 1999945"/>
                <a:gd name="connsiteY14" fmla="*/ 606340 h 1051316"/>
                <a:gd name="connsiteX15" fmla="*/ 0 w 1999945"/>
                <a:gd name="connsiteY15" fmla="*/ 523213 h 10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9945" h="1051316">
                  <a:moveTo>
                    <a:pt x="0" y="523213"/>
                  </a:moveTo>
                  <a:lnTo>
                    <a:pt x="176035" y="1051316"/>
                  </a:lnTo>
                  <a:lnTo>
                    <a:pt x="1051316" y="973078"/>
                  </a:lnTo>
                  <a:lnTo>
                    <a:pt x="1779902" y="694357"/>
                  </a:lnTo>
                  <a:lnTo>
                    <a:pt x="1999945" y="361848"/>
                  </a:lnTo>
                  <a:lnTo>
                    <a:pt x="1990165" y="161365"/>
                  </a:lnTo>
                  <a:lnTo>
                    <a:pt x="1775012" y="58678"/>
                  </a:lnTo>
                  <a:lnTo>
                    <a:pt x="1540300" y="0"/>
                  </a:lnTo>
                  <a:lnTo>
                    <a:pt x="1765232" y="127136"/>
                  </a:lnTo>
                  <a:lnTo>
                    <a:pt x="1823911" y="254272"/>
                  </a:lnTo>
                  <a:lnTo>
                    <a:pt x="1750563" y="440086"/>
                  </a:lnTo>
                  <a:lnTo>
                    <a:pt x="1466952" y="616120"/>
                  </a:lnTo>
                  <a:lnTo>
                    <a:pt x="977968" y="718807"/>
                  </a:lnTo>
                  <a:lnTo>
                    <a:pt x="591671" y="723696"/>
                  </a:lnTo>
                  <a:lnTo>
                    <a:pt x="195594" y="606340"/>
                  </a:lnTo>
                  <a:lnTo>
                    <a:pt x="0" y="52321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텍스트 상자 4"/>
          <p:cNvSpPr txBox="1"/>
          <p:nvPr/>
        </p:nvSpPr>
        <p:spPr>
          <a:xfrm>
            <a:off x="10817470" y="880549"/>
            <a:ext cx="470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/>
              <a:t>강화 </a:t>
            </a:r>
            <a:r>
              <a:rPr kumimoji="1" lang="en-US" altLang="ko-KR" sz="3600" b="1" dirty="0"/>
              <a:t>/</a:t>
            </a:r>
            <a:r>
              <a:rPr kumimoji="1" lang="ko-KR" altLang="en-US" sz="3600" b="1" dirty="0"/>
              <a:t> 변형 스킬 사용</a:t>
            </a:r>
          </a:p>
        </p:txBody>
      </p:sp>
      <p:sp>
        <p:nvSpPr>
          <p:cNvPr id="42" name="텍스트 상자 41"/>
          <p:cNvSpPr txBox="1"/>
          <p:nvPr/>
        </p:nvSpPr>
        <p:spPr>
          <a:xfrm>
            <a:off x="10969836" y="4611363"/>
            <a:ext cx="265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/>
              <a:t>궁극기 활용</a:t>
            </a:r>
            <a:endParaRPr kumimoji="1" lang="en-US" altLang="ko-KR" sz="3600" b="1" dirty="0"/>
          </a:p>
          <a:p>
            <a:r>
              <a:rPr kumimoji="1" lang="ko-KR" altLang="en-US" sz="3600" b="1" dirty="0">
                <a:solidFill>
                  <a:schemeClr val="bg1">
                    <a:lumMod val="50000"/>
                  </a:schemeClr>
                </a:solidFill>
              </a:rPr>
              <a:t>발열 소모</a:t>
            </a:r>
          </a:p>
        </p:txBody>
      </p:sp>
      <p:sp>
        <p:nvSpPr>
          <p:cNvPr id="62" name="텍스트 상자 61"/>
          <p:cNvSpPr txBox="1"/>
          <p:nvPr/>
        </p:nvSpPr>
        <p:spPr>
          <a:xfrm>
            <a:off x="2020596" y="560471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/>
              <a:t>스킬 사용</a:t>
            </a:r>
            <a:endParaRPr kumimoji="1" lang="ko-KR" altLang="en-US" sz="3600" b="1" dirty="0"/>
          </a:p>
        </p:txBody>
      </p:sp>
      <p:sp>
        <p:nvSpPr>
          <p:cNvPr id="39" name="오른쪽 화살표[R] 38"/>
          <p:cNvSpPr/>
          <p:nvPr/>
        </p:nvSpPr>
        <p:spPr>
          <a:xfrm rot="5400000">
            <a:off x="-1307366" y="2934305"/>
            <a:ext cx="915080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>
            <a:off x="360070" y="4646708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오른쪽 화살표[R] 40"/>
          <p:cNvSpPr/>
          <p:nvPr/>
        </p:nvSpPr>
        <p:spPr>
          <a:xfrm rot="16200000">
            <a:off x="2756471" y="3191965"/>
            <a:ext cx="768266" cy="41756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/>
          <p:cNvSpPr/>
          <p:nvPr/>
        </p:nvSpPr>
        <p:spPr>
          <a:xfrm>
            <a:off x="4996914" y="924502"/>
            <a:ext cx="248973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오른쪽 화살표[R] 62"/>
          <p:cNvSpPr/>
          <p:nvPr/>
        </p:nvSpPr>
        <p:spPr>
          <a:xfrm>
            <a:off x="6181934" y="4636474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오른쪽 화살표[R] 64"/>
          <p:cNvSpPr/>
          <p:nvPr/>
        </p:nvSpPr>
        <p:spPr>
          <a:xfrm>
            <a:off x="559196" y="1017305"/>
            <a:ext cx="1267856" cy="6891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81934" y="1333500"/>
            <a:ext cx="333166" cy="36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376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05799" y="3209787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기본 공격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0320" y="4976421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기술점수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강한 공격으로 획득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45599" y="6270666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50" dirty="0">
                <a:solidFill>
                  <a:srgbClr val="FF0000"/>
                </a:solidFill>
              </a:rPr>
              <a:t>기술사용으로 획득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10585" y="9102349"/>
            <a:ext cx="1306286" cy="96058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궁극기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원하는 양의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발열 소모</a:t>
            </a:r>
          </a:p>
        </p:txBody>
      </p:sp>
      <p:cxnSp>
        <p:nvCxnSpPr>
          <p:cNvPr id="11" name="직선 화살표 연결선 10"/>
          <p:cNvCxnSpPr>
            <a:stCxn id="4" idx="2"/>
            <a:endCxn id="5" idx="0"/>
          </p:cNvCxnSpPr>
          <p:nvPr/>
        </p:nvCxnSpPr>
        <p:spPr>
          <a:xfrm flipH="1">
            <a:off x="5953463" y="4170369"/>
            <a:ext cx="5479" cy="8060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31" idx="0"/>
          </p:cNvCxnSpPr>
          <p:nvPr/>
        </p:nvCxnSpPr>
        <p:spPr>
          <a:xfrm flipH="1">
            <a:off x="5223588" y="5606727"/>
            <a:ext cx="729875" cy="6516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7" idx="0"/>
          </p:cNvCxnSpPr>
          <p:nvPr/>
        </p:nvCxnSpPr>
        <p:spPr>
          <a:xfrm flipH="1">
            <a:off x="5963728" y="6900972"/>
            <a:ext cx="935014" cy="22013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36619" y="6341264"/>
            <a:ext cx="1306286" cy="81874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회피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전투 페이즈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초기화</a:t>
            </a:r>
          </a:p>
        </p:txBody>
      </p:sp>
      <p:cxnSp>
        <p:nvCxnSpPr>
          <p:cNvPr id="16" name="꺾인 연결선[E] 15"/>
          <p:cNvCxnSpPr>
            <a:stCxn id="6" idx="1"/>
            <a:endCxn id="169" idx="2"/>
          </p:cNvCxnSpPr>
          <p:nvPr/>
        </p:nvCxnSpPr>
        <p:spPr>
          <a:xfrm rot="10800000" flipV="1">
            <a:off x="3277063" y="6585818"/>
            <a:ext cx="2968537" cy="475345"/>
          </a:xfrm>
          <a:prstGeom prst="bentConnector4">
            <a:avLst>
              <a:gd name="adj1" fmla="val 38999"/>
              <a:gd name="adj2" fmla="val 14809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/>
          <p:cNvCxnSpPr>
            <a:stCxn id="5" idx="3"/>
            <a:endCxn id="14" idx="1"/>
          </p:cNvCxnSpPr>
          <p:nvPr/>
        </p:nvCxnSpPr>
        <p:spPr>
          <a:xfrm>
            <a:off x="6606606" y="5291574"/>
            <a:ext cx="2230013" cy="1459060"/>
          </a:xfrm>
          <a:prstGeom prst="bentConnector3">
            <a:avLst>
              <a:gd name="adj1" fmla="val 503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6" idx="3"/>
            <a:endCxn id="14" idx="1"/>
          </p:cNvCxnSpPr>
          <p:nvPr/>
        </p:nvCxnSpPr>
        <p:spPr>
          <a:xfrm>
            <a:off x="7551885" y="6585819"/>
            <a:ext cx="1284734" cy="164815"/>
          </a:xfrm>
          <a:prstGeom prst="bentConnector3">
            <a:avLst>
              <a:gd name="adj1" fmla="val 137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7" idx="3"/>
            <a:endCxn id="14" idx="1"/>
          </p:cNvCxnSpPr>
          <p:nvPr/>
        </p:nvCxnSpPr>
        <p:spPr>
          <a:xfrm flipV="1">
            <a:off x="6616871" y="6750634"/>
            <a:ext cx="2219748" cy="28320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70445" y="6258402"/>
            <a:ext cx="1306286" cy="63030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스킬 사용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기술점수의 소모</a:t>
            </a:r>
          </a:p>
        </p:txBody>
      </p:sp>
      <p:cxnSp>
        <p:nvCxnSpPr>
          <p:cNvPr id="33" name="직선 화살표 연결선 32"/>
          <p:cNvCxnSpPr>
            <a:stCxn id="31" idx="3"/>
            <a:endCxn id="6" idx="1"/>
          </p:cNvCxnSpPr>
          <p:nvPr/>
        </p:nvCxnSpPr>
        <p:spPr>
          <a:xfrm>
            <a:off x="5876731" y="6573555"/>
            <a:ext cx="368868" cy="122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1620792" y="1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스태미나</a:t>
            </a:r>
          </a:p>
        </p:txBody>
      </p:sp>
      <p:sp>
        <p:nvSpPr>
          <p:cNvPr id="44" name="지연 43"/>
          <p:cNvSpPr/>
          <p:nvPr/>
        </p:nvSpPr>
        <p:spPr>
          <a:xfrm rot="5400000">
            <a:off x="4006310" y="-870465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지연 44"/>
          <p:cNvSpPr/>
          <p:nvPr/>
        </p:nvSpPr>
        <p:spPr>
          <a:xfrm rot="5400000">
            <a:off x="4086800" y="-793790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텍스트 상자 45"/>
          <p:cNvSpPr txBox="1"/>
          <p:nvPr/>
        </p:nvSpPr>
        <p:spPr>
          <a:xfrm>
            <a:off x="4255242" y="177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기술점수</a:t>
            </a:r>
          </a:p>
        </p:txBody>
      </p:sp>
      <p:sp>
        <p:nvSpPr>
          <p:cNvPr id="47" name="지연 46"/>
          <p:cNvSpPr/>
          <p:nvPr/>
        </p:nvSpPr>
        <p:spPr>
          <a:xfrm rot="5400000">
            <a:off x="6677838" y="-857816"/>
            <a:ext cx="1605860" cy="174832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지연 47"/>
          <p:cNvSpPr/>
          <p:nvPr/>
        </p:nvSpPr>
        <p:spPr>
          <a:xfrm rot="5400000">
            <a:off x="6758328" y="-781141"/>
            <a:ext cx="1463040" cy="1592832"/>
          </a:xfrm>
          <a:prstGeom prst="flowChartDelay">
            <a:avLst/>
          </a:prstGeom>
          <a:gradFill flip="none" rotWithShape="1">
            <a:gsLst>
              <a:gs pos="23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텍스트 상자 48"/>
          <p:cNvSpPr txBox="1"/>
          <p:nvPr/>
        </p:nvSpPr>
        <p:spPr>
          <a:xfrm>
            <a:off x="6940134" y="2670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발열점수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6867475" y="-2498153"/>
            <a:ext cx="1184598" cy="1088071"/>
            <a:chOff x="9304865" y="4138878"/>
            <a:chExt cx="1748322" cy="1605860"/>
          </a:xfrm>
        </p:grpSpPr>
        <p:sp>
          <p:nvSpPr>
            <p:cNvPr id="50" name="지연 49"/>
            <p:cNvSpPr/>
            <p:nvPr/>
          </p:nvSpPr>
          <p:spPr>
            <a:xfrm rot="5400000">
              <a:off x="9376096" y="4067647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지연 50"/>
            <p:cNvSpPr/>
            <p:nvPr/>
          </p:nvSpPr>
          <p:spPr>
            <a:xfrm rot="5400000">
              <a:off x="9456586" y="4144322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chemeClr val="accent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4" name="텍스트 상자 53"/>
          <p:cNvSpPr txBox="1"/>
          <p:nvPr/>
        </p:nvSpPr>
        <p:spPr>
          <a:xfrm>
            <a:off x="6848816" y="-20132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 체인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04" b="89167" l="47240" r="54167">
                        <a14:foregroundMark x1="54167" y1="85648" x2="54167" y2="8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65" t="78355" r="46364" b="11071"/>
          <a:stretch/>
        </p:blipFill>
        <p:spPr>
          <a:xfrm>
            <a:off x="6966261" y="-2980991"/>
            <a:ext cx="1003842" cy="84442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23" y="-806627"/>
            <a:ext cx="2406799" cy="1613253"/>
          </a:xfrm>
          <a:prstGeom prst="rect">
            <a:avLst/>
          </a:prstGeom>
        </p:spPr>
      </p:pic>
      <p:sp>
        <p:nvSpPr>
          <p:cNvPr id="59" name="텍스트 상자 58"/>
          <p:cNvSpPr txBox="1"/>
          <p:nvPr/>
        </p:nvSpPr>
        <p:spPr>
          <a:xfrm>
            <a:off x="1534232" y="483460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방어행위</a:t>
            </a:r>
          </a:p>
        </p:txBody>
      </p:sp>
      <p:cxnSp>
        <p:nvCxnSpPr>
          <p:cNvPr id="66" name="꺾인 연결선[E] 65"/>
          <p:cNvCxnSpPr>
            <a:stCxn id="50" idx="0"/>
            <a:endCxn id="56" idx="0"/>
          </p:cNvCxnSpPr>
          <p:nvPr/>
        </p:nvCxnSpPr>
        <p:spPr>
          <a:xfrm>
            <a:off x="8052074" y="-1954118"/>
            <a:ext cx="2045149" cy="11474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/>
          <p:nvPr/>
        </p:nvSpPr>
        <p:spPr>
          <a:xfrm>
            <a:off x="8354929" y="-184626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발열체인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궁극기 사용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9196679" y="-767101"/>
            <a:ext cx="18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궁극기로 소모</a:t>
            </a:r>
          </a:p>
        </p:txBody>
      </p:sp>
      <p:cxnSp>
        <p:nvCxnSpPr>
          <p:cNvPr id="150" name="꺾인 연결선[E] 149"/>
          <p:cNvCxnSpPr>
            <a:stCxn id="14" idx="1"/>
            <a:endCxn id="4" idx="3"/>
          </p:cNvCxnSpPr>
          <p:nvPr/>
        </p:nvCxnSpPr>
        <p:spPr>
          <a:xfrm rot="10800000">
            <a:off x="6612085" y="3690078"/>
            <a:ext cx="2224534" cy="30605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2623919" y="6085946"/>
            <a:ext cx="1306286" cy="975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발열 추가획득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</a:rPr>
              <a:t>상위 단계의 궁극기</a:t>
            </a:r>
          </a:p>
        </p:txBody>
      </p:sp>
      <p:cxnSp>
        <p:nvCxnSpPr>
          <p:cNvPr id="176" name="꺾인 연결선[E] 175"/>
          <p:cNvCxnSpPr>
            <a:stCxn id="169" idx="0"/>
            <a:endCxn id="5" idx="1"/>
          </p:cNvCxnSpPr>
          <p:nvPr/>
        </p:nvCxnSpPr>
        <p:spPr>
          <a:xfrm rot="5400000" flipH="1" flipV="1">
            <a:off x="3891505" y="4677131"/>
            <a:ext cx="794372" cy="202325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9" y="-1192866"/>
            <a:ext cx="2230863" cy="1732480"/>
          </a:xfrm>
          <a:prstGeom prst="rect">
            <a:avLst/>
          </a:prstGeom>
        </p:spPr>
      </p:pic>
      <p:sp>
        <p:nvSpPr>
          <p:cNvPr id="185" name="텍스트 상자 184"/>
          <p:cNvSpPr txBox="1"/>
          <p:nvPr/>
        </p:nvSpPr>
        <p:spPr>
          <a:xfrm>
            <a:off x="2371701" y="229407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</a:t>
            </a:r>
            <a:r>
              <a:rPr kumimoji="1" lang="en-US" altLang="ko-KR" dirty="0"/>
              <a:t> / </a:t>
            </a:r>
            <a:r>
              <a:rPr kumimoji="1" lang="ko-KR" altLang="en-US" dirty="0"/>
              <a:t>발열점수 획득</a:t>
            </a:r>
          </a:p>
        </p:txBody>
      </p:sp>
      <p:cxnSp>
        <p:nvCxnSpPr>
          <p:cNvPr id="207" name="직선 화살표 연결선 206"/>
          <p:cNvCxnSpPr>
            <a:stCxn id="169" idx="3"/>
            <a:endCxn id="31" idx="1"/>
          </p:cNvCxnSpPr>
          <p:nvPr/>
        </p:nvCxnSpPr>
        <p:spPr>
          <a:xfrm>
            <a:off x="3930205" y="6573555"/>
            <a:ext cx="6402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5" idx="2"/>
            <a:endCxn id="6" idx="0"/>
          </p:cNvCxnSpPr>
          <p:nvPr/>
        </p:nvCxnSpPr>
        <p:spPr>
          <a:xfrm>
            <a:off x="5953463" y="5606727"/>
            <a:ext cx="945279" cy="6639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88" y="530748"/>
            <a:ext cx="1737360" cy="1085850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71" y="530748"/>
            <a:ext cx="1737360" cy="1085850"/>
          </a:xfrm>
          <a:prstGeom prst="rect">
            <a:avLst/>
          </a:prstGeom>
        </p:spPr>
      </p:pic>
      <p:cxnSp>
        <p:nvCxnSpPr>
          <p:cNvPr id="218" name="꺾인 연결선[E] 217"/>
          <p:cNvCxnSpPr>
            <a:stCxn id="59" idx="3"/>
            <a:endCxn id="216" idx="1"/>
          </p:cNvCxnSpPr>
          <p:nvPr/>
        </p:nvCxnSpPr>
        <p:spPr>
          <a:xfrm>
            <a:off x="3358770" y="668126"/>
            <a:ext cx="516718" cy="405547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[E] 221"/>
          <p:cNvCxnSpPr>
            <a:stCxn id="59" idx="2"/>
            <a:endCxn id="217" idx="2"/>
          </p:cNvCxnSpPr>
          <p:nvPr/>
        </p:nvCxnSpPr>
        <p:spPr>
          <a:xfrm rot="16200000" flipH="1">
            <a:off x="4609673" y="-1310380"/>
            <a:ext cx="763806" cy="5090150"/>
          </a:xfrm>
          <a:prstGeom prst="bentConnector3">
            <a:avLst>
              <a:gd name="adj1" fmla="val 18978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[E] 227"/>
          <p:cNvCxnSpPr>
            <a:stCxn id="44" idx="1"/>
            <a:endCxn id="217" idx="1"/>
          </p:cNvCxnSpPr>
          <p:nvPr/>
        </p:nvCxnSpPr>
        <p:spPr>
          <a:xfrm rot="16200000" flipH="1">
            <a:off x="4802151" y="-792146"/>
            <a:ext cx="1872907" cy="1858731"/>
          </a:xfrm>
          <a:prstGeom prst="bentConnector4">
            <a:avLst>
              <a:gd name="adj1" fmla="val -12206"/>
              <a:gd name="adj2" fmla="val 715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텍스트 상자 234"/>
          <p:cNvSpPr txBox="1"/>
          <p:nvPr/>
        </p:nvSpPr>
        <p:spPr>
          <a:xfrm>
            <a:off x="4717065" y="-1733560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기술점수 소모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발열점수 획득</a:t>
            </a:r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7163276" y="-1121156"/>
            <a:ext cx="653143" cy="4802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19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2895600" y="6027315"/>
            <a:ext cx="6400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895600" y="1020064"/>
            <a:ext cx="0" cy="50337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335189" y="1945357"/>
            <a:ext cx="1621536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가제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편돌이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2499645" y="2881304"/>
            <a:ext cx="349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</a:t>
            </a:r>
          </a:p>
          <a:p>
            <a:r>
              <a:rPr kumimoji="1" lang="en-US" altLang="ko-KR" dirty="0"/>
              <a:t>P</a:t>
            </a:r>
          </a:p>
          <a:p>
            <a:r>
              <a:rPr kumimoji="1" lang="en-US" altLang="ko-KR" dirty="0"/>
              <a:t>S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5114000" y="60538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상대하는 적의 수</a:t>
            </a:r>
            <a:endParaRPr kumimoji="1"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938693" y="4651263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트오세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36751" y="3930650"/>
            <a:ext cx="74371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tx1"/>
                </a:solidFill>
              </a:rPr>
              <a:t>테라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53016" y="3426149"/>
            <a:ext cx="1018032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마영전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83664" y="5422675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몬헌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03095" y="3342969"/>
            <a:ext cx="749808" cy="4464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던파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5285232" y="99258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i="1" dirty="0"/>
              <a:t>액션 스타일</a:t>
            </a:r>
          </a:p>
        </p:txBody>
      </p:sp>
    </p:spTree>
    <p:extLst>
      <p:ext uri="{BB962C8B-B14F-4D97-AF65-F5344CB8AC3E}">
        <p14:creationId xmlns:p14="http://schemas.microsoft.com/office/powerpoint/2010/main" val="64947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자유형 74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53" name="직선 연결선[R] 52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70" name="호 69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71" name="타원 70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73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79" name="타원 7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8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84" name="번개[L] 8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87" name="타원 86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0" name="설명선 1[L] 109"/>
          <p:cNvSpPr/>
          <p:nvPr/>
        </p:nvSpPr>
        <p:spPr>
          <a:xfrm>
            <a:off x="-3505386" y="1832080"/>
            <a:ext cx="3747433" cy="856770"/>
          </a:xfrm>
          <a:prstGeom prst="borderCallout1">
            <a:avLst>
              <a:gd name="adj1" fmla="val 45431"/>
              <a:gd name="adj2" fmla="val 103645"/>
              <a:gd name="adj3" fmla="val 122763"/>
              <a:gd name="adj4" fmla="val 13367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발열을 유지하여 강력한 범위 스킬을 사용하는 근접 공격형 직업</a:t>
            </a:r>
          </a:p>
        </p:txBody>
      </p:sp>
      <p:sp>
        <p:nvSpPr>
          <p:cNvPr id="111" name="설명선 1[L] 110"/>
          <p:cNvSpPr/>
          <p:nvPr/>
        </p:nvSpPr>
        <p:spPr>
          <a:xfrm>
            <a:off x="9568951" y="5872648"/>
            <a:ext cx="3747433" cy="1211912"/>
          </a:xfrm>
          <a:prstGeom prst="borderCallout1">
            <a:avLst>
              <a:gd name="adj1" fmla="val -12496"/>
              <a:gd name="adj2" fmla="val 33728"/>
              <a:gd name="adj3" fmla="val -91359"/>
              <a:gd name="adj4" fmla="val 257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탱커가 시선을 끄는 동안 쌓인 발열 체인을 모두 소모하여 강력한 궁극기를 사용하는 원거리 마법형 직업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sp>
        <p:nvSpPr>
          <p:cNvPr id="113" name="설명선 1[L] 112"/>
          <p:cNvSpPr/>
          <p:nvPr/>
        </p:nvSpPr>
        <p:spPr>
          <a:xfrm>
            <a:off x="-1055077" y="7038263"/>
            <a:ext cx="3565156" cy="856770"/>
          </a:xfrm>
          <a:prstGeom prst="borderCallout1">
            <a:avLst>
              <a:gd name="adj1" fmla="val 45431"/>
              <a:gd name="adj2" fmla="val 103645"/>
              <a:gd name="adj3" fmla="val -232308"/>
              <a:gd name="adj4" fmla="val 13132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강력한 공격으로 </a:t>
            </a:r>
            <a:r>
              <a:rPr kumimoji="1" lang="ko-KR" altLang="en-US">
                <a:solidFill>
                  <a:sysClr val="windowText" lastClr="000000"/>
                </a:solidFill>
              </a:rPr>
              <a:t>인해 사망하고 날아간 몬스터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116" name="설명선 1[L] 115"/>
          <p:cNvSpPr/>
          <p:nvPr/>
        </p:nvSpPr>
        <p:spPr>
          <a:xfrm>
            <a:off x="2187484" y="-1247035"/>
            <a:ext cx="3918999" cy="856770"/>
          </a:xfrm>
          <a:prstGeom prst="borderCallout1">
            <a:avLst>
              <a:gd name="adj1" fmla="val 121371"/>
              <a:gd name="adj2" fmla="val 25145"/>
              <a:gd name="adj3" fmla="val 414941"/>
              <a:gd name="adj4" fmla="val 7501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아군이 위험에 처하자 빠르게 달려와 적의 공격을 방어하고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발열 점수를 얻는 방어형 직업</a:t>
            </a:r>
          </a:p>
        </p:txBody>
      </p:sp>
      <p:sp>
        <p:nvSpPr>
          <p:cNvPr id="109" name="설명선 1[L] 108"/>
          <p:cNvSpPr/>
          <p:nvPr/>
        </p:nvSpPr>
        <p:spPr>
          <a:xfrm>
            <a:off x="7841226" y="-1067421"/>
            <a:ext cx="4102174" cy="856770"/>
          </a:xfrm>
          <a:prstGeom prst="borderCallout1">
            <a:avLst>
              <a:gd name="adj1" fmla="val 121371"/>
              <a:gd name="adj2" fmla="val 25145"/>
              <a:gd name="adj3" fmla="val 240484"/>
              <a:gd name="adj4" fmla="val 1114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높은 방어력으로 일정 발열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이하의 스킬 공격은 제대로 발휘하지 못함</a:t>
            </a:r>
          </a:p>
        </p:txBody>
      </p:sp>
    </p:spTree>
    <p:extLst>
      <p:ext uri="{BB962C8B-B14F-4D97-AF65-F5344CB8AC3E}">
        <p14:creationId xmlns:p14="http://schemas.microsoft.com/office/powerpoint/2010/main" val="201363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2828260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9016409" y="1318437"/>
            <a:ext cx="0" cy="3827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394487" y="5325730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레벨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8356615" y="532573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776529" y="76953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레벨 요구 경험치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7697779" y="76953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레벨 요구 경험치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2804438" y="2394097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누적 경험치</a:t>
            </a:r>
          </a:p>
        </p:txBody>
      </p:sp>
      <p:sp>
        <p:nvSpPr>
          <p:cNvPr id="12" name="사각형 설명선[R] 11"/>
          <p:cNvSpPr/>
          <p:nvPr/>
        </p:nvSpPr>
        <p:spPr>
          <a:xfrm>
            <a:off x="7247467" y="1780755"/>
            <a:ext cx="2428740" cy="863600"/>
          </a:xfrm>
          <a:prstGeom prst="wedgeRectCallout">
            <a:avLst>
              <a:gd name="adj1" fmla="val 24485"/>
              <a:gd name="adj2" fmla="val 13897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solidFill>
                  <a:sysClr val="windowText" lastClr="000000"/>
                </a:solidFill>
              </a:rPr>
              <a:t>레벨업</a:t>
            </a:r>
            <a:r>
              <a:rPr kumimoji="1" lang="en-US" altLang="ko-KR" sz="3200" dirty="0">
                <a:solidFill>
                  <a:sysClr val="windowText" lastClr="000000"/>
                </a:solidFill>
              </a:rPr>
              <a:t>!</a:t>
            </a:r>
            <a:endParaRPr kumimoji="1"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/>
          <p:nvPr/>
        </p:nvCxnSpPr>
        <p:spPr>
          <a:xfrm>
            <a:off x="2828260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9016409" y="524933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2594863" y="2453757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8500888" y="2453757"/>
            <a:ext cx="103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100</a:t>
            </a:r>
            <a:endParaRPr kumimoji="1" lang="ko-KR" altLang="en-US" sz="40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2828260" y="647044"/>
            <a:ext cx="7899678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경험치 </a:t>
            </a:r>
            <a:r>
              <a:rPr kumimoji="1" lang="en-US" altLang="ko-KR" sz="3600" dirty="0"/>
              <a:t>140</a:t>
            </a:r>
            <a:r>
              <a:rPr kumimoji="1" lang="ko-KR" altLang="en-US" sz="3600" dirty="0"/>
              <a:t> 획득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1218846" y="1131301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1</a:t>
            </a:r>
            <a:r>
              <a:rPr kumimoji="1" lang="ko-KR" altLang="en-US" sz="4000" dirty="0"/>
              <a:t>레벨</a:t>
            </a:r>
          </a:p>
        </p:txBody>
      </p:sp>
      <p:cxnSp>
        <p:nvCxnSpPr>
          <p:cNvPr id="24" name="직선 연결선[R] 23"/>
          <p:cNvCxnSpPr/>
          <p:nvPr/>
        </p:nvCxnSpPr>
        <p:spPr>
          <a:xfrm>
            <a:off x="2828260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9016409" y="3437466"/>
            <a:ext cx="0" cy="192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2594863" y="5366290"/>
            <a:ext cx="46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0</a:t>
            </a:r>
            <a:endParaRPr kumimoji="1" lang="ko-KR" altLang="en-US" sz="40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8500889" y="5366290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140</a:t>
            </a:r>
            <a:endParaRPr kumimoji="1" lang="ko-KR" altLang="en-US" sz="4000" dirty="0"/>
          </a:p>
        </p:txBody>
      </p:sp>
      <p:sp>
        <p:nvSpPr>
          <p:cNvPr id="28" name="오른쪽 화살표[R] 27"/>
          <p:cNvSpPr/>
          <p:nvPr/>
        </p:nvSpPr>
        <p:spPr>
          <a:xfrm>
            <a:off x="2828260" y="3559577"/>
            <a:ext cx="4131340" cy="1676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/>
              <a:t>잔여 경험치 </a:t>
            </a:r>
            <a:r>
              <a:rPr kumimoji="1" lang="en-US" altLang="ko-KR" sz="3600" dirty="0"/>
              <a:t>40</a:t>
            </a:r>
            <a:endParaRPr kumimoji="1" lang="ko-KR" altLang="en-US" sz="36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1218846" y="4043834"/>
            <a:ext cx="149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2</a:t>
            </a:r>
            <a:r>
              <a:rPr kumimoji="1" lang="ko-KR" altLang="en-US" sz="4000" dirty="0"/>
              <a:t>레벨</a:t>
            </a:r>
          </a:p>
        </p:txBody>
      </p:sp>
    </p:spTree>
    <p:extLst>
      <p:ext uri="{BB962C8B-B14F-4D97-AF65-F5344CB8AC3E}">
        <p14:creationId xmlns:p14="http://schemas.microsoft.com/office/powerpoint/2010/main" val="168332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-931333" y="-2675467"/>
            <a:ext cx="8993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ko-KR" b="1" dirty="0"/>
              <a:t>기획의도</a:t>
            </a:r>
          </a:p>
          <a:p>
            <a:pPr lvl="2"/>
            <a:r>
              <a:rPr lang="ko-KR" altLang="ko-KR" b="1" dirty="0"/>
              <a:t>비선형적인 스킬구조를 통해 플레이어에게 성장 동선에 대한 선택권을 준다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선택적인 스킬 사용을 통해 각 전투마다 다른 플레이를 만들 수 있도록 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ko-KR" altLang="ko-KR" b="1" dirty="0"/>
              <a:t>재화의 소모를 유도하고 후반 반복 플레이 요소를 부여한다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r>
              <a:rPr lang="en-US" altLang="ko-KR" b="1" dirty="0"/>
              <a:t> </a:t>
            </a:r>
            <a:endParaRPr lang="ko-KR" altLang="ko-KR" b="1" dirty="0"/>
          </a:p>
          <a:p>
            <a:pPr lvl="1"/>
            <a:r>
              <a:rPr lang="ko-KR" altLang="ko-KR" b="1" dirty="0"/>
              <a:t>시스템 컨셉</a:t>
            </a:r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지불하고 원하는 스킬을 획득할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보유한 스킬 중 직접 선택한 스킬 만을 전투에서 활용할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pPr lvl="2"/>
            <a:r>
              <a:rPr lang="en-US" altLang="ko-KR" b="1" dirty="0"/>
              <a:t>PC</a:t>
            </a:r>
            <a:r>
              <a:rPr lang="ko-KR" altLang="ko-KR" b="1" dirty="0"/>
              <a:t>는 재화를 소모하여 특정 스킬을 강화시킬 수 있다</a:t>
            </a:r>
            <a:r>
              <a:rPr lang="en-US" altLang="ko-KR" b="1" dirty="0"/>
              <a:t>.</a:t>
            </a:r>
            <a:endParaRPr lang="ko-KR" altLang="ko-KR" b="1" dirty="0"/>
          </a:p>
          <a:p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5632" y="934039"/>
            <a:ext cx="2871536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77" y="2654555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캐릭터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생성</a:t>
            </a:r>
            <a:endParaRPr kumimoji="1" lang="en-US" altLang="ko-KR" sz="3200" dirty="0"/>
          </a:p>
        </p:txBody>
      </p:sp>
      <p:sp>
        <p:nvSpPr>
          <p:cNvPr id="10" name="직사각형 9"/>
          <p:cNvSpPr/>
          <p:nvPr/>
        </p:nvSpPr>
        <p:spPr>
          <a:xfrm>
            <a:off x="2514705" y="2882900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기본 스킬</a:t>
            </a:r>
            <a:endParaRPr kumimoji="1" lang="en-US" altLang="ko-KR" sz="2400" dirty="0"/>
          </a:p>
          <a:p>
            <a:pPr algn="ctr"/>
            <a:r>
              <a:rPr kumimoji="1" lang="ko-KR" altLang="en-US" sz="2400" dirty="0"/>
              <a:t>획득</a:t>
            </a:r>
            <a:endParaRPr kumimoji="1" lang="en-US" altLang="ko-KR" sz="4000" dirty="0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1551667" y="3321050"/>
            <a:ext cx="963038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99600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추가 스킬 획득</a:t>
            </a:r>
            <a:endParaRPr kumimoji="1" lang="en-US" altLang="ko-KR" sz="2400" dirty="0"/>
          </a:p>
        </p:txBody>
      </p:sp>
      <p:cxnSp>
        <p:nvCxnSpPr>
          <p:cNvPr id="21" name="직선 화살표 연결선 20"/>
          <p:cNvCxnSpPr>
            <a:stCxn id="26" idx="3"/>
            <a:endCxn id="6" idx="1"/>
          </p:cNvCxnSpPr>
          <p:nvPr/>
        </p:nvCxnSpPr>
        <p:spPr>
          <a:xfrm>
            <a:off x="6913460" y="3321050"/>
            <a:ext cx="732172" cy="158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987383" y="2882899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재화 소모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endCxn id="26" idx="1"/>
          </p:cNvCxnSpPr>
          <p:nvPr/>
        </p:nvCxnSpPr>
        <p:spPr>
          <a:xfrm>
            <a:off x="4440782" y="3321050"/>
            <a:ext cx="54660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356831" y="6683589"/>
            <a:ext cx="2871536" cy="42418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202863" y="629141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사용 스킬 선택</a:t>
            </a:r>
            <a:endParaRPr kumimoji="1" lang="en-US" altLang="ko-KR" sz="2400" dirty="0"/>
          </a:p>
        </p:txBody>
      </p:sp>
      <p:sp>
        <p:nvSpPr>
          <p:cNvPr id="35" name="직사각형 34"/>
          <p:cNvSpPr/>
          <p:nvPr/>
        </p:nvSpPr>
        <p:spPr>
          <a:xfrm>
            <a:off x="115898" y="7334171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15898" y="795761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15898" y="858106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8" name="직사각형 37"/>
          <p:cNvSpPr/>
          <p:nvPr/>
        </p:nvSpPr>
        <p:spPr>
          <a:xfrm>
            <a:off x="115898" y="9247560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15898" y="991405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cxnSp>
        <p:nvCxnSpPr>
          <p:cNvPr id="48" name="꺾인 연결선[E] 47"/>
          <p:cNvCxnSpPr>
            <a:stCxn id="6" idx="2"/>
            <a:endCxn id="34" idx="0"/>
          </p:cNvCxnSpPr>
          <p:nvPr/>
        </p:nvCxnSpPr>
        <p:spPr>
          <a:xfrm rot="5400000">
            <a:off x="4790072" y="2000089"/>
            <a:ext cx="580195" cy="8002463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399247" y="8293395"/>
            <a:ext cx="2236009" cy="10221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/>
              <a:t>전투 진행</a:t>
            </a:r>
            <a:endParaRPr kumimoji="1" lang="en-US" altLang="ko-KR" sz="3200" dirty="0"/>
          </a:p>
        </p:txBody>
      </p:sp>
      <p:cxnSp>
        <p:nvCxnSpPr>
          <p:cNvPr id="53" name="직선 화살표 연결선 52"/>
          <p:cNvCxnSpPr>
            <a:stCxn id="33" idx="3"/>
            <a:endCxn id="52" idx="1"/>
          </p:cNvCxnSpPr>
          <p:nvPr/>
        </p:nvCxnSpPr>
        <p:spPr>
          <a:xfrm>
            <a:off x="2514705" y="8804489"/>
            <a:ext cx="88454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7645633" y="8112756"/>
            <a:ext cx="2941456" cy="1383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solidFill>
                  <a:schemeClr val="tx1"/>
                </a:solidFill>
              </a:rPr>
              <a:t>스킬 강화</a:t>
            </a:r>
            <a:endParaRPr kumimoji="1"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>
                    <a:lumMod val="50000"/>
                  </a:schemeClr>
                </a:solidFill>
              </a:rPr>
              <a:t>재화 소모</a:t>
            </a:r>
            <a:endParaRPr kumimoji="1" lang="en-US" altLang="ko-K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7" idx="1"/>
          </p:cNvCxnSpPr>
          <p:nvPr/>
        </p:nvCxnSpPr>
        <p:spPr>
          <a:xfrm>
            <a:off x="5635256" y="8804489"/>
            <a:ext cx="2010377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99600" y="1511299"/>
            <a:ext cx="2563600" cy="5620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공통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99600" y="2789519"/>
            <a:ext cx="2563600" cy="2751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액티브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99600" y="2150409"/>
            <a:ext cx="2563600" cy="562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특성화 스킬</a:t>
            </a:r>
            <a:endParaRPr kumimoji="1"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2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0453" y="934039"/>
            <a:ext cx="2871536" cy="425579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4421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보유한 스킬</a:t>
            </a:r>
            <a:endParaRPr kumimoji="1" lang="en-US" altLang="ko-KR" sz="3200" dirty="0"/>
          </a:p>
        </p:txBody>
      </p:sp>
      <p:sp>
        <p:nvSpPr>
          <p:cNvPr id="18" name="직사각형 17"/>
          <p:cNvSpPr/>
          <p:nvPr/>
        </p:nvSpPr>
        <p:spPr>
          <a:xfrm>
            <a:off x="8474660" y="2735689"/>
            <a:ext cx="612052" cy="612052"/>
          </a:xfrm>
          <a:prstGeom prst="rect">
            <a:avLst/>
          </a:prstGeom>
          <a:solidFill>
            <a:srgbClr val="703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81259" y="2735689"/>
            <a:ext cx="612052" cy="612052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53855" y="2735689"/>
            <a:ext cx="612052" cy="612052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26451" y="2735689"/>
            <a:ext cx="612052" cy="61205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33050" y="2735689"/>
            <a:ext cx="612052" cy="61205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36229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63917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83503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818035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94609" y="3284538"/>
            <a:ext cx="355490" cy="35549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>
            <a:stCxn id="4" idx="3"/>
            <a:endCxn id="22" idx="1"/>
          </p:cNvCxnSpPr>
          <p:nvPr/>
        </p:nvCxnSpPr>
        <p:spPr>
          <a:xfrm flipV="1">
            <a:off x="3971989" y="3041715"/>
            <a:ext cx="1261061" cy="20224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/>
          <p:nvPr/>
        </p:nvSpPr>
        <p:spPr>
          <a:xfrm>
            <a:off x="4218974" y="2132951"/>
            <a:ext cx="6165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원하는 스킬 장착 </a:t>
            </a:r>
            <a:r>
              <a:rPr kumimoji="1" lang="en-US" altLang="ko-KR" sz="3200" dirty="0"/>
              <a:t>&amp;</a:t>
            </a:r>
            <a:r>
              <a:rPr kumimoji="1" lang="ko-KR" altLang="en-US" sz="3200" dirty="0"/>
              <a:t> 제한적 사용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66870" y="1723068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5" name="직사각형 34"/>
          <p:cNvSpPr/>
          <p:nvPr/>
        </p:nvSpPr>
        <p:spPr>
          <a:xfrm>
            <a:off x="1566870" y="2346515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6" name="직사각형 35"/>
          <p:cNvSpPr/>
          <p:nvPr/>
        </p:nvSpPr>
        <p:spPr>
          <a:xfrm>
            <a:off x="1566870" y="296996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7" name="직사각형 36"/>
          <p:cNvSpPr/>
          <p:nvPr/>
        </p:nvSpPr>
        <p:spPr>
          <a:xfrm>
            <a:off x="1566870" y="3636457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  <p:sp>
        <p:nvSpPr>
          <p:cNvPr id="39" name="직사각형 38"/>
          <p:cNvSpPr/>
          <p:nvPr/>
        </p:nvSpPr>
        <p:spPr>
          <a:xfrm>
            <a:off x="1566870" y="4302952"/>
            <a:ext cx="1926077" cy="505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액티브 스킬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48177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-1082351" y="1977402"/>
            <a:ext cx="14425127" cy="27245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859771" y="2666853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레벨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필드의 레벨</a:t>
            </a:r>
            <a:endParaRPr kumimoji="1" lang="en-US" altLang="ko-KR" dirty="0"/>
          </a:p>
        </p:txBody>
      </p:sp>
      <p:sp>
        <p:nvSpPr>
          <p:cNvPr id="51" name="직사각형 50"/>
          <p:cNvSpPr/>
          <p:nvPr/>
        </p:nvSpPr>
        <p:spPr>
          <a:xfrm>
            <a:off x="2200421" y="2321191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제공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100%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00420" y="34658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비설정 경험치</a:t>
            </a:r>
            <a:endParaRPr kumimoji="1" lang="en-US" altLang="ko-KR" dirty="0"/>
          </a:p>
          <a:p>
            <a:pPr algn="ctr"/>
            <a:r>
              <a:rPr kumimoji="1" lang="en-US" altLang="ko-KR" sz="3200" dirty="0"/>
              <a:t>10%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13937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플레이어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100791" y="2829873"/>
            <a:ext cx="1926077" cy="1055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요구 경험치</a:t>
            </a:r>
            <a:endParaRPr kumimoji="1" lang="en-US" altLang="ko-KR" dirty="0"/>
          </a:p>
          <a:p>
            <a:pPr algn="ctr"/>
            <a:r>
              <a:rPr kumimoji="1" lang="en-US" altLang="ko-KR" sz="3600" dirty="0"/>
              <a:t>110%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1087645" y="2666853"/>
            <a:ext cx="1926077" cy="13329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성장</a:t>
            </a:r>
            <a:endParaRPr kumimoji="1" lang="en-US" altLang="ko-KR" sz="2800" dirty="0">
              <a:solidFill>
                <a:sysClr val="windowText" lastClr="000000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08380" y="4527532"/>
            <a:ext cx="4710897" cy="4941336"/>
            <a:chOff x="880624" y="-3086901"/>
            <a:chExt cx="4710897" cy="4941336"/>
          </a:xfrm>
        </p:grpSpPr>
        <p:cxnSp>
          <p:nvCxnSpPr>
            <p:cNvPr id="62" name="직선 연결선[R] 61"/>
            <p:cNvCxnSpPr/>
            <p:nvPr/>
          </p:nvCxnSpPr>
          <p:spPr>
            <a:xfrm flipV="1">
              <a:off x="1528807" y="-2438715"/>
              <a:ext cx="0" cy="39238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/>
            <p:cNvCxnSpPr/>
            <p:nvPr/>
          </p:nvCxnSpPr>
          <p:spPr>
            <a:xfrm flipH="1">
              <a:off x="1528808" y="1485103"/>
              <a:ext cx="40627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텍스트 상자 63"/>
            <p:cNvSpPr txBox="1"/>
            <p:nvPr/>
          </p:nvSpPr>
          <p:spPr>
            <a:xfrm>
              <a:off x="3173634" y="148510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/>
                <a:t>진행 레벨</a:t>
              </a:r>
            </a:p>
          </p:txBody>
        </p:sp>
        <p:sp>
          <p:nvSpPr>
            <p:cNvPr id="65" name="텍스트 상자 64"/>
            <p:cNvSpPr txBox="1"/>
            <p:nvPr/>
          </p:nvSpPr>
          <p:spPr>
            <a:xfrm>
              <a:off x="1067142" y="-1211799"/>
              <a:ext cx="461665" cy="14699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ko-KR" altLang="en-US"/>
                <a:t>요구 경험치</a:t>
              </a:r>
            </a:p>
          </p:txBody>
        </p:sp>
        <p:sp>
          <p:nvSpPr>
            <p:cNvPr id="66" name="호 65"/>
            <p:cNvSpPr/>
            <p:nvPr/>
          </p:nvSpPr>
          <p:spPr>
            <a:xfrm rot="5400000">
              <a:off x="880624" y="154014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호 66"/>
            <p:cNvSpPr/>
            <p:nvPr/>
          </p:nvSpPr>
          <p:spPr>
            <a:xfrm rot="5400000">
              <a:off x="1528808" y="-494169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호 67"/>
            <p:cNvSpPr/>
            <p:nvPr/>
          </p:nvSpPr>
          <p:spPr>
            <a:xfrm rot="5400000">
              <a:off x="2176990" y="-1142352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호 68"/>
            <p:cNvSpPr/>
            <p:nvPr/>
          </p:nvSpPr>
          <p:spPr>
            <a:xfrm rot="5400000">
              <a:off x="2825172" y="-1790535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호 69"/>
            <p:cNvSpPr/>
            <p:nvPr/>
          </p:nvSpPr>
          <p:spPr>
            <a:xfrm rot="5400000">
              <a:off x="3473354" y="-2438718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호 70"/>
            <p:cNvSpPr/>
            <p:nvPr/>
          </p:nvSpPr>
          <p:spPr>
            <a:xfrm rot="5400000">
              <a:off x="4121536" y="-3086901"/>
              <a:ext cx="1296365" cy="1296365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71"/>
            <p:cNvCxnSpPr>
              <a:endCxn id="71" idx="2"/>
            </p:cNvCxnSpPr>
            <p:nvPr/>
          </p:nvCxnSpPr>
          <p:spPr>
            <a:xfrm flipH="1">
              <a:off x="1528806" y="-2438719"/>
              <a:ext cx="3889095" cy="38890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왼쪽 화살표[L] 72"/>
            <p:cNvSpPr/>
            <p:nvPr/>
          </p:nvSpPr>
          <p:spPr>
            <a:xfrm>
              <a:off x="2855094" y="-5816"/>
              <a:ext cx="758758" cy="389106"/>
            </a:xfrm>
            <a:prstGeom prst="lef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78" name="꺾인 연결선[E] 77"/>
          <p:cNvCxnSpPr>
            <a:stCxn id="50" idx="3"/>
            <a:endCxn id="51" idx="1"/>
          </p:cNvCxnSpPr>
          <p:nvPr/>
        </p:nvCxnSpPr>
        <p:spPr>
          <a:xfrm flipV="1">
            <a:off x="1066306" y="2803393"/>
            <a:ext cx="1134115" cy="529955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78"/>
          <p:cNvCxnSpPr>
            <a:stCxn id="50" idx="3"/>
            <a:endCxn id="52" idx="1"/>
          </p:cNvCxnSpPr>
          <p:nvPr/>
        </p:nvCxnSpPr>
        <p:spPr>
          <a:xfrm>
            <a:off x="1066306" y="3333348"/>
            <a:ext cx="1134114" cy="614697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/>
          <p:cNvCxnSpPr>
            <a:stCxn id="51" idx="3"/>
            <a:endCxn id="55" idx="1"/>
          </p:cNvCxnSpPr>
          <p:nvPr/>
        </p:nvCxnSpPr>
        <p:spPr>
          <a:xfrm>
            <a:off x="4126498" y="2803393"/>
            <a:ext cx="987439" cy="529955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[E] 89"/>
          <p:cNvCxnSpPr>
            <a:stCxn id="52" idx="3"/>
            <a:endCxn id="55" idx="1"/>
          </p:cNvCxnSpPr>
          <p:nvPr/>
        </p:nvCxnSpPr>
        <p:spPr>
          <a:xfrm flipV="1">
            <a:off x="4126497" y="3333348"/>
            <a:ext cx="987440" cy="614697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58" idx="1"/>
          </p:cNvCxnSpPr>
          <p:nvPr/>
        </p:nvCxnSpPr>
        <p:spPr>
          <a:xfrm>
            <a:off x="7040014" y="3357563"/>
            <a:ext cx="1060777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58" idx="3"/>
            <a:endCxn id="60" idx="1"/>
          </p:cNvCxnSpPr>
          <p:nvPr/>
        </p:nvCxnSpPr>
        <p:spPr>
          <a:xfrm flipV="1">
            <a:off x="10026868" y="3333348"/>
            <a:ext cx="1060777" cy="2421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2142009" y="668530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퀘스트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142009" y="-784056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메인 퀘스트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cxnSp>
        <p:nvCxnSpPr>
          <p:cNvPr id="105" name="직선 화살표 연결선 104"/>
          <p:cNvCxnSpPr>
            <a:stCxn id="51" idx="0"/>
            <a:endCxn id="103" idx="2"/>
          </p:cNvCxnSpPr>
          <p:nvPr/>
        </p:nvCxnSpPr>
        <p:spPr>
          <a:xfrm flipH="1" flipV="1">
            <a:off x="3163458" y="1638914"/>
            <a:ext cx="2" cy="68227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3" idx="0"/>
            <a:endCxn id="104" idx="2"/>
          </p:cNvCxnSpPr>
          <p:nvPr/>
        </p:nvCxnSpPr>
        <p:spPr>
          <a:xfrm flipV="1">
            <a:off x="3163458" y="186328"/>
            <a:ext cx="0" cy="48220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2142009" y="5373309"/>
            <a:ext cx="2042898" cy="97038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필드 사냥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142009" y="6742743"/>
            <a:ext cx="2042898" cy="164967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던전 클리어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경험치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.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5" name="직선 화살표 연결선 114"/>
          <p:cNvCxnSpPr>
            <a:stCxn id="52" idx="2"/>
            <a:endCxn id="113" idx="0"/>
          </p:cNvCxnSpPr>
          <p:nvPr/>
        </p:nvCxnSpPr>
        <p:spPr>
          <a:xfrm flipH="1">
            <a:off x="3163458" y="4430247"/>
            <a:ext cx="1" cy="94306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113" idx="2"/>
            <a:endCxn id="114" idx="0"/>
          </p:cNvCxnSpPr>
          <p:nvPr/>
        </p:nvCxnSpPr>
        <p:spPr>
          <a:xfrm>
            <a:off x="3163458" y="6343693"/>
            <a:ext cx="0" cy="39905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58" idx="2"/>
          </p:cNvCxnSpPr>
          <p:nvPr/>
        </p:nvCxnSpPr>
        <p:spPr>
          <a:xfrm flipH="1">
            <a:off x="9062229" y="3885253"/>
            <a:ext cx="1601" cy="13415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텍스트 상자 126"/>
          <p:cNvSpPr txBox="1"/>
          <p:nvPr/>
        </p:nvSpPr>
        <p:spPr>
          <a:xfrm>
            <a:off x="7531735" y="5485223"/>
            <a:ext cx="2106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레벨별</a:t>
            </a:r>
            <a:endParaRPr kumimoji="1" lang="en-US" altLang="ko-KR" sz="2800" dirty="0"/>
          </a:p>
          <a:p>
            <a:r>
              <a:rPr kumimoji="1" lang="ko-KR" altLang="en-US" sz="2800" dirty="0"/>
              <a:t>물결형 증폭</a:t>
            </a:r>
          </a:p>
        </p:txBody>
      </p:sp>
      <p:sp>
        <p:nvSpPr>
          <p:cNvPr id="128" name="텍스트 상자 127"/>
          <p:cNvSpPr txBox="1"/>
          <p:nvPr/>
        </p:nvSpPr>
        <p:spPr>
          <a:xfrm>
            <a:off x="9552705" y="754156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지역의 경계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47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516426"/>
            <a:ext cx="1446321" cy="1446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9860" y="573092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미습득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6" name="직선 화살표 연결선 5"/>
          <p:cNvCxnSpPr>
            <a:stCxn id="5" idx="3"/>
            <a:endCxn id="4" idx="1"/>
          </p:cNvCxnSpPr>
          <p:nvPr/>
        </p:nvCxnSpPr>
        <p:spPr>
          <a:xfrm>
            <a:off x="2585937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324375" y="196274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683768" y="801436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solidFill>
                  <a:schemeClr val="tx1"/>
                </a:solidFill>
              </a:rPr>
              <a:t>스킬 습득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3"/>
            <a:endCxn id="11" idx="1"/>
          </p:cNvCxnSpPr>
          <p:nvPr/>
        </p:nvCxnSpPr>
        <p:spPr>
          <a:xfrm>
            <a:off x="4858013" y="1239587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92" y="3849173"/>
            <a:ext cx="1446321" cy="14463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9860" y="3905839"/>
            <a:ext cx="1926077" cy="1332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/>
              <a:t>보유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스킬</a:t>
            </a:r>
            <a:endParaRPr kumimoji="1" lang="en-US" altLang="ko-KR" sz="3200" dirty="0"/>
          </a:p>
        </p:txBody>
      </p:sp>
      <p:cxnSp>
        <p:nvCxnSpPr>
          <p:cNvPr id="17" name="직선 화살표 연결선 16"/>
          <p:cNvCxnSpPr>
            <a:stCxn id="16" idx="3"/>
            <a:endCxn id="15" idx="1"/>
          </p:cNvCxnSpPr>
          <p:nvPr/>
        </p:nvCxnSpPr>
        <p:spPr>
          <a:xfrm>
            <a:off x="2585937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3324375" y="5295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재화소모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683768" y="4134183"/>
            <a:ext cx="1926077" cy="876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</a:rPr>
              <a:t>스킬 강화</a:t>
            </a:r>
            <a:endParaRPr kumimoji="1"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5" idx="3"/>
            <a:endCxn id="19" idx="1"/>
          </p:cNvCxnSpPr>
          <p:nvPr/>
        </p:nvCxnSpPr>
        <p:spPr>
          <a:xfrm>
            <a:off x="4858013" y="4572334"/>
            <a:ext cx="825755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08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46638" y="934039"/>
            <a:ext cx="8070530" cy="477718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00103" y="541868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보유 스킬</a:t>
            </a:r>
            <a:endParaRPr kumimoji="1" lang="en-US" altLang="ko-KR" sz="2400" dirty="0"/>
          </a:p>
        </p:txBody>
      </p:sp>
      <p:sp>
        <p:nvSpPr>
          <p:cNvPr id="6" name="직사각형 5"/>
          <p:cNvSpPr/>
          <p:nvPr/>
        </p:nvSpPr>
        <p:spPr>
          <a:xfrm>
            <a:off x="2636503" y="3583459"/>
            <a:ext cx="2563600" cy="1957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공통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89967" y="1511298"/>
            <a:ext cx="4940281" cy="40295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액티브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</a:rPr>
              <a:t>스킬</a:t>
            </a:r>
            <a:endParaRPr kumimoji="1"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6503" y="1511299"/>
            <a:ext cx="2563600" cy="18250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특성화 스킬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6000" dirty="0">
                <a:solidFill>
                  <a:schemeClr val="bg1"/>
                </a:solidFill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43662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66" y="903870"/>
            <a:ext cx="1839651" cy="1519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2" y="1293839"/>
            <a:ext cx="1071932" cy="12090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9305" y="392171"/>
            <a:ext cx="4326695" cy="2774362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95017" y="0"/>
            <a:ext cx="2563600" cy="7843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몬스터 사냥</a:t>
            </a:r>
            <a:endParaRPr kumimoji="1" lang="en-US" altLang="ko-KR" sz="2400" dirty="0"/>
          </a:p>
        </p:txBody>
      </p:sp>
      <p:cxnSp>
        <p:nvCxnSpPr>
          <p:cNvPr id="8" name="직선 화살표 연결선 7"/>
          <p:cNvCxnSpPr>
            <a:stCxn id="6" idx="3"/>
            <a:endCxn id="9" idx="1"/>
          </p:cNvCxnSpPr>
          <p:nvPr/>
        </p:nvCxnSpPr>
        <p:spPr>
          <a:xfrm>
            <a:off x="4826000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92108" y="1341202"/>
            <a:ext cx="1926077" cy="87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자원 획득</a:t>
            </a:r>
            <a:endParaRPr kumimoji="1" lang="en-US" altLang="ko-KR" sz="4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17971"/>
          <a:stretch/>
        </p:blipFill>
        <p:spPr>
          <a:xfrm>
            <a:off x="8684293" y="784342"/>
            <a:ext cx="1283505" cy="128121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684293" y="2110947"/>
            <a:ext cx="1283505" cy="506131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스킬강화</a:t>
            </a:r>
            <a:endParaRPr kumimoji="1" lang="en-US" altLang="ko-KR" sz="3200" dirty="0"/>
          </a:p>
        </p:txBody>
      </p:sp>
      <p:cxnSp>
        <p:nvCxnSpPr>
          <p:cNvPr id="18" name="직선 화살표 연결선 17"/>
          <p:cNvCxnSpPr>
            <a:stCxn id="9" idx="3"/>
          </p:cNvCxnSpPr>
          <p:nvPr/>
        </p:nvCxnSpPr>
        <p:spPr>
          <a:xfrm>
            <a:off x="7718185" y="1779352"/>
            <a:ext cx="966108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" y="-395543"/>
            <a:ext cx="10617200" cy="40404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960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9851" y="-229867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스킬 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9851" y="-6341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효과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9851" y="1857321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액션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9149" y="7527678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9149" y="9440645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스킬 버프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7635" y="4316390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67635" y="6154773"/>
            <a:ext cx="2849898" cy="1118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오브젝트 형식자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테이블</a:t>
            </a:r>
            <a:endParaRPr kumimoji="1"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11200" y="-63413"/>
            <a:ext cx="2849898" cy="1118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레벨에 따른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효과 변경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3" idx="1"/>
          </p:cNvCxnSpPr>
          <p:nvPr/>
        </p:nvCxnSpPr>
        <p:spPr>
          <a:xfrm>
            <a:off x="2138698" y="496040"/>
            <a:ext cx="1821153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6824971" y="51372"/>
            <a:ext cx="5139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스킬의 실제 효과에 대해 정의</a:t>
            </a:r>
            <a:endParaRPr kumimoji="1" lang="en-US" altLang="ko-KR" sz="2400" dirty="0"/>
          </a:p>
          <a:p>
            <a:r>
              <a:rPr kumimoji="1" lang="ko-KR" altLang="en-US" sz="2400" dirty="0"/>
              <a:t>정의된 로직의 데미지는 </a:t>
            </a:r>
            <a:r>
              <a:rPr kumimoji="1" lang="en-US" altLang="ko-KR" sz="2400" dirty="0"/>
              <a:t>50%</a:t>
            </a:r>
            <a:r>
              <a:rPr kumimoji="1" lang="ko-KR" altLang="en-US" sz="2400" dirty="0"/>
              <a:t> 등등</a:t>
            </a:r>
            <a:r>
              <a:rPr kumimoji="1" lang="mr-IN" altLang="ko-KR" sz="2400" dirty="0"/>
              <a:t>…</a:t>
            </a:r>
            <a:endParaRPr kumimoji="1" lang="ko-KR" altLang="en-US" sz="24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6824971" y="1955043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스킬을 사용할 때 플레이어의</a:t>
            </a:r>
            <a:endParaRPr kumimoji="1" lang="en-US" altLang="ko-KR" sz="2400" dirty="0"/>
          </a:p>
          <a:p>
            <a:r>
              <a:rPr kumimoji="1" lang="ko-KR" altLang="en-US" sz="2400" dirty="0"/>
              <a:t>액션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행동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대하여 설정</a:t>
            </a:r>
          </a:p>
        </p:txBody>
      </p:sp>
      <p:cxnSp>
        <p:nvCxnSpPr>
          <p:cNvPr id="20" name="꺾인 연결선[E] 19"/>
          <p:cNvCxnSpPr>
            <a:stCxn id="4" idx="2"/>
            <a:endCxn id="5" idx="0"/>
          </p:cNvCxnSpPr>
          <p:nvPr/>
        </p:nvCxnSpPr>
        <p:spPr>
          <a:xfrm rot="5400000">
            <a:off x="2133723" y="4276601"/>
            <a:ext cx="4551452" cy="1950702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4" idx="2"/>
            <a:endCxn id="8" idx="0"/>
          </p:cNvCxnSpPr>
          <p:nvPr/>
        </p:nvCxnSpPr>
        <p:spPr>
          <a:xfrm rot="16200000" flipH="1">
            <a:off x="5718610" y="2642416"/>
            <a:ext cx="1340164" cy="2007784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6" idx="0"/>
          </p:cNvCxnSpPr>
          <p:nvPr/>
        </p:nvCxnSpPr>
        <p:spPr>
          <a:xfrm>
            <a:off x="3434098" y="8646583"/>
            <a:ext cx="0" cy="79406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9039126" y="4435713"/>
            <a:ext cx="4381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오브젝트 사용 스킬의 경우</a:t>
            </a:r>
            <a:endParaRPr kumimoji="1" lang="en-US" altLang="ko-KR" sz="2400" dirty="0"/>
          </a:p>
          <a:p>
            <a:r>
              <a:rPr kumimoji="1" lang="ko-KR" altLang="en-US" sz="2400" dirty="0"/>
              <a:t>오브젝트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속도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경로 등</a:t>
            </a:r>
            <a:r>
              <a:rPr kumimoji="1" lang="mr-IN" altLang="ko-KR" sz="2400" dirty="0"/>
              <a:t>…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51" name="꺾인 연결선[E] 50"/>
          <p:cNvCxnSpPr>
            <a:stCxn id="9" idx="2"/>
            <a:endCxn id="5" idx="3"/>
          </p:cNvCxnSpPr>
          <p:nvPr/>
        </p:nvCxnSpPr>
        <p:spPr>
          <a:xfrm rot="5400000">
            <a:off x="5719090" y="6413636"/>
            <a:ext cx="813453" cy="2533537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8969294" y="6293155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오브젝트의 형식에</a:t>
            </a:r>
            <a:endParaRPr kumimoji="1" lang="en-US" altLang="ko-KR" sz="2400" dirty="0"/>
          </a:p>
          <a:p>
            <a:r>
              <a:rPr kumimoji="1" lang="ko-KR" altLang="en-US" sz="2400" dirty="0"/>
              <a:t>대하여 설정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발사각도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갯수 등</a:t>
            </a:r>
            <a:r>
              <a:rPr kumimoji="1" lang="en-US" altLang="ko-KR" sz="2400" dirty="0"/>
              <a:t>)</a:t>
            </a:r>
            <a:endParaRPr kumimoji="1" lang="ko-KR" altLang="en-US" sz="2400" dirty="0"/>
          </a:p>
        </p:txBody>
      </p:sp>
      <p:cxnSp>
        <p:nvCxnSpPr>
          <p:cNvPr id="65" name="직선 화살표 연결선 64"/>
          <p:cNvCxnSpPr>
            <a:stCxn id="8" idx="2"/>
            <a:endCxn id="9" idx="0"/>
          </p:cNvCxnSpPr>
          <p:nvPr/>
        </p:nvCxnSpPr>
        <p:spPr>
          <a:xfrm>
            <a:off x="7392584" y="5435295"/>
            <a:ext cx="0" cy="719478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2" idx="2"/>
            <a:endCxn id="3" idx="0"/>
          </p:cNvCxnSpPr>
          <p:nvPr/>
        </p:nvCxnSpPr>
        <p:spPr>
          <a:xfrm>
            <a:off x="5384800" y="-1179765"/>
            <a:ext cx="0" cy="111635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3" idx="2"/>
            <a:endCxn id="4" idx="0"/>
          </p:cNvCxnSpPr>
          <p:nvPr/>
        </p:nvCxnSpPr>
        <p:spPr>
          <a:xfrm>
            <a:off x="5384800" y="1055492"/>
            <a:ext cx="0" cy="801829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텍스트 상자 82"/>
          <p:cNvSpPr txBox="1"/>
          <p:nvPr/>
        </p:nvSpPr>
        <p:spPr>
          <a:xfrm>
            <a:off x="-2376129" y="7638882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스킬에 지속적으로 무언가를</a:t>
            </a:r>
            <a:endParaRPr kumimoji="1" lang="en-US" altLang="ko-KR" sz="2400" dirty="0"/>
          </a:p>
          <a:p>
            <a:r>
              <a:rPr kumimoji="1" lang="ko-KR" altLang="en-US" sz="2400" dirty="0"/>
              <a:t>주는 효과가 있을 경우 설정</a:t>
            </a:r>
          </a:p>
        </p:txBody>
      </p:sp>
      <p:sp>
        <p:nvSpPr>
          <p:cNvPr id="84" name="텍스트 상자 83"/>
          <p:cNvSpPr txBox="1"/>
          <p:nvPr/>
        </p:nvSpPr>
        <p:spPr>
          <a:xfrm>
            <a:off x="-2376129" y="9584598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해당 버프에 대한 효과값에</a:t>
            </a:r>
            <a:endParaRPr kumimoji="1" lang="en-US" altLang="ko-KR" sz="2400" dirty="0"/>
          </a:p>
          <a:p>
            <a:r>
              <a:rPr kumimoji="1" lang="ko-KR" altLang="en-US" sz="2400" dirty="0"/>
              <a:t>대한 상세 설정</a:t>
            </a:r>
          </a:p>
        </p:txBody>
      </p:sp>
    </p:spTree>
    <p:extLst>
      <p:ext uri="{BB962C8B-B14F-4D97-AF65-F5344CB8AC3E}">
        <p14:creationId xmlns:p14="http://schemas.microsoft.com/office/powerpoint/2010/main" val="63317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253" y="1731830"/>
            <a:ext cx="1928989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1019908" y="1019907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42038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5184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9569" y="808892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2089398" y="11517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230704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1.2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60181" y="115176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Str</a:t>
            </a:r>
            <a:r>
              <a:rPr kumimoji="1" lang="en-US" altLang="ko-KR" dirty="0"/>
              <a:t> * 0.8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447474" y="44398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3173089" y="44398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2104627" y="41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힘</a:t>
            </a:r>
          </a:p>
        </p:txBody>
      </p:sp>
      <p:cxnSp>
        <p:nvCxnSpPr>
          <p:cNvPr id="17" name="직선 연결선[R] 16"/>
          <p:cNvCxnSpPr/>
          <p:nvPr/>
        </p:nvCxnSpPr>
        <p:spPr>
          <a:xfrm>
            <a:off x="1019908" y="2556099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42038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5184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49569" y="2345084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2085391" y="2687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endParaRPr kumimoji="1"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3235609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1.4</a:t>
            </a:r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565086" y="26879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int</a:t>
            </a:r>
            <a:r>
              <a:rPr kumimoji="1" lang="en-US" altLang="ko-KR" dirty="0"/>
              <a:t> * 0.6</a:t>
            </a:r>
            <a:endParaRPr kumimoji="1" lang="ko-KR" altLang="en-US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4970918" y="2164735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0.8</a:t>
            </a:r>
            <a:endParaRPr kumimoji="1" lang="ko-KR" altLang="en-US" sz="1400" dirty="0"/>
          </a:p>
        </p:txBody>
      </p:sp>
      <p:sp>
        <p:nvSpPr>
          <p:cNvPr id="25" name="텍스트 상자 24"/>
          <p:cNvSpPr txBox="1"/>
          <p:nvPr/>
        </p:nvSpPr>
        <p:spPr>
          <a:xfrm>
            <a:off x="3173089" y="19801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최대 마법력</a:t>
            </a:r>
            <a:endParaRPr kumimoji="1" lang="ko-KR" altLang="en-US" sz="1400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1989210" y="194940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지능</a:t>
            </a:r>
          </a:p>
        </p:txBody>
      </p:sp>
      <p:cxnSp>
        <p:nvCxnSpPr>
          <p:cNvPr id="27" name="직선 연결선[R] 26"/>
          <p:cNvCxnSpPr/>
          <p:nvPr/>
        </p:nvCxnSpPr>
        <p:spPr>
          <a:xfrm>
            <a:off x="8268967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92424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98628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36"/>
          <p:cNvCxnSpPr/>
          <p:nvPr/>
        </p:nvCxnSpPr>
        <p:spPr>
          <a:xfrm>
            <a:off x="5543352" y="194284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473013" y="173183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텍스트 상자 40"/>
          <p:cNvSpPr txBox="1"/>
          <p:nvPr/>
        </p:nvSpPr>
        <p:spPr>
          <a:xfrm>
            <a:off x="7647333" y="2153859"/>
            <a:ext cx="1144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1.2</a:t>
            </a:r>
            <a:endParaRPr kumimoji="1" lang="ko-KR" altLang="en-US" sz="1400" dirty="0"/>
          </a:p>
        </p:txBody>
      </p:sp>
      <p:sp>
        <p:nvSpPr>
          <p:cNvPr id="12" name="왼쪽 중괄호[L] 11"/>
          <p:cNvSpPr/>
          <p:nvPr/>
        </p:nvSpPr>
        <p:spPr>
          <a:xfrm rot="5400000">
            <a:off x="9428015" y="235606"/>
            <a:ext cx="1063461" cy="19289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텍스트 상자 41"/>
          <p:cNvSpPr txBox="1"/>
          <p:nvPr/>
        </p:nvSpPr>
        <p:spPr>
          <a:xfrm>
            <a:off x="8998711" y="33855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43" name="텍스트 상자 42"/>
          <p:cNvSpPr txBox="1"/>
          <p:nvPr/>
        </p:nvSpPr>
        <p:spPr>
          <a:xfrm>
            <a:off x="10332380" y="65193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44" name="텍스트 상자 43"/>
          <p:cNvSpPr txBox="1"/>
          <p:nvPr/>
        </p:nvSpPr>
        <p:spPr>
          <a:xfrm>
            <a:off x="8333047" y="67032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공격력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6926400" y="173183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6539831" y="21538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36" name="텍스트 상자 35"/>
          <p:cNvSpPr txBox="1"/>
          <p:nvPr/>
        </p:nvSpPr>
        <p:spPr>
          <a:xfrm>
            <a:off x="10344809" y="215385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2.4</a:t>
            </a:r>
            <a:endParaRPr kumimoji="1"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47333" y="4292150"/>
            <a:ext cx="3276910" cy="422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텍스트 상자 38"/>
          <p:cNvSpPr txBox="1"/>
          <p:nvPr/>
        </p:nvSpPr>
        <p:spPr>
          <a:xfrm>
            <a:off x="4970917" y="4725055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0.6</a:t>
            </a:r>
            <a:endParaRPr kumimoji="1" lang="ko-KR" altLang="en-US" sz="1400" dirty="0"/>
          </a:p>
        </p:txBody>
      </p:sp>
      <p:cxnSp>
        <p:nvCxnSpPr>
          <p:cNvPr id="45" name="직선 연결선[R] 44"/>
          <p:cNvCxnSpPr/>
          <p:nvPr/>
        </p:nvCxnSpPr>
        <p:spPr>
          <a:xfrm>
            <a:off x="8268967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92424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98628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/>
          <p:cNvCxnSpPr/>
          <p:nvPr/>
        </p:nvCxnSpPr>
        <p:spPr>
          <a:xfrm>
            <a:off x="5543352" y="4503165"/>
            <a:ext cx="27256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73013" y="4292150"/>
            <a:ext cx="140677" cy="42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텍스트 상자 49"/>
          <p:cNvSpPr txBox="1"/>
          <p:nvPr/>
        </p:nvSpPr>
        <p:spPr>
          <a:xfrm>
            <a:off x="7647332" y="471417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1.4</a:t>
            </a:r>
            <a:endParaRPr kumimoji="1" lang="ko-KR" altLang="en-US" sz="1400" dirty="0"/>
          </a:p>
        </p:txBody>
      </p:sp>
      <p:sp>
        <p:nvSpPr>
          <p:cNvPr id="51" name="왼쪽 중괄호[L] 50"/>
          <p:cNvSpPr/>
          <p:nvPr/>
        </p:nvSpPr>
        <p:spPr>
          <a:xfrm rot="5400000">
            <a:off x="8754054" y="2121966"/>
            <a:ext cx="1063461" cy="32769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8419281" y="2898879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/>
              <a:t>크리티컬 공격의 영역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10332380" y="321225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4" name="텍스트 상자 53"/>
          <p:cNvSpPr txBox="1"/>
          <p:nvPr/>
        </p:nvSpPr>
        <p:spPr>
          <a:xfrm>
            <a:off x="6981076" y="323064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최소 마법력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크리티컬 발생</a:t>
            </a:r>
            <a:endParaRPr kumimoji="1" lang="en-US" altLang="ko-KR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6926400" y="4292150"/>
            <a:ext cx="140677" cy="422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텍스트 상자 55"/>
          <p:cNvSpPr txBox="1"/>
          <p:nvPr/>
        </p:nvSpPr>
        <p:spPr>
          <a:xfrm>
            <a:off x="6539831" y="4714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기반스탯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1.0</a:t>
            </a:r>
            <a:endParaRPr kumimoji="1" lang="ko-KR" altLang="en-US" sz="1400" dirty="0"/>
          </a:p>
        </p:txBody>
      </p:sp>
      <p:sp>
        <p:nvSpPr>
          <p:cNvPr id="57" name="텍스트 상자 56"/>
          <p:cNvSpPr txBox="1"/>
          <p:nvPr/>
        </p:nvSpPr>
        <p:spPr>
          <a:xfrm>
            <a:off x="10344809" y="471417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최대 공격계수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2.8</a:t>
            </a:r>
            <a:endParaRPr kumimoji="1" lang="ko-KR" altLang="en-US" sz="1400" dirty="0"/>
          </a:p>
        </p:txBody>
      </p:sp>
      <p:sp>
        <p:nvSpPr>
          <p:cNvPr id="58" name="텍스트 상자 57"/>
          <p:cNvSpPr txBox="1"/>
          <p:nvPr/>
        </p:nvSpPr>
        <p:spPr>
          <a:xfrm>
            <a:off x="5330425" y="314426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물리</a:t>
            </a:r>
          </a:p>
        </p:txBody>
      </p:sp>
      <p:sp>
        <p:nvSpPr>
          <p:cNvPr id="59" name="텍스트 상자 58"/>
          <p:cNvSpPr txBox="1"/>
          <p:nvPr/>
        </p:nvSpPr>
        <p:spPr>
          <a:xfrm>
            <a:off x="5330426" y="28866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/>
              <a:t>마법</a:t>
            </a:r>
          </a:p>
        </p:txBody>
      </p:sp>
    </p:spTree>
    <p:extLst>
      <p:ext uri="{BB962C8B-B14F-4D97-AF65-F5344CB8AC3E}">
        <p14:creationId xmlns:p14="http://schemas.microsoft.com/office/powerpoint/2010/main" val="1975829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-2021890" y="2044700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대상 발견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7533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가능 여부 판단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65709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실행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140910" y="20447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공격 충돌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57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충돌 계산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753310" y="3429000"/>
            <a:ext cx="1986379" cy="7525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결과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140910" y="3394146"/>
            <a:ext cx="1986379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6" name="직선 화살표 연결선 55"/>
          <p:cNvCxnSpPr>
            <a:stCxn id="49" idx="3"/>
            <a:endCxn id="48" idx="1"/>
          </p:cNvCxnSpPr>
          <p:nvPr/>
        </p:nvCxnSpPr>
        <p:spPr>
          <a:xfrm>
            <a:off x="2352088" y="2420973"/>
            <a:ext cx="4012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7" idx="3"/>
            <a:endCxn id="49" idx="1"/>
          </p:cNvCxnSpPr>
          <p:nvPr/>
        </p:nvCxnSpPr>
        <p:spPr>
          <a:xfrm flipV="1">
            <a:off x="-35511" y="2420973"/>
            <a:ext cx="401220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8" idx="3"/>
            <a:endCxn id="50" idx="1"/>
          </p:cNvCxnSpPr>
          <p:nvPr/>
        </p:nvCxnSpPr>
        <p:spPr>
          <a:xfrm>
            <a:off x="4739689" y="24209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1" idx="3"/>
            <a:endCxn id="52" idx="1"/>
          </p:cNvCxnSpPr>
          <p:nvPr/>
        </p:nvCxnSpPr>
        <p:spPr>
          <a:xfrm>
            <a:off x="2352089" y="3805273"/>
            <a:ext cx="401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2" idx="3"/>
            <a:endCxn id="53" idx="1"/>
          </p:cNvCxnSpPr>
          <p:nvPr/>
        </p:nvCxnSpPr>
        <p:spPr>
          <a:xfrm flipV="1">
            <a:off x="4739689" y="3787846"/>
            <a:ext cx="401221" cy="17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[E] 74"/>
          <p:cNvCxnSpPr>
            <a:stCxn id="53" idx="2"/>
            <a:endCxn id="47" idx="1"/>
          </p:cNvCxnSpPr>
          <p:nvPr/>
        </p:nvCxnSpPr>
        <p:spPr>
          <a:xfrm rot="5400000" flipH="1">
            <a:off x="1184532" y="-768022"/>
            <a:ext cx="1743146" cy="8155990"/>
          </a:xfrm>
          <a:prstGeom prst="bentConnector4">
            <a:avLst>
              <a:gd name="adj1" fmla="val -13114"/>
              <a:gd name="adj2" fmla="val 1028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/>
          <p:cNvCxnSpPr>
            <a:stCxn id="50" idx="3"/>
          </p:cNvCxnSpPr>
          <p:nvPr/>
        </p:nvCxnSpPr>
        <p:spPr>
          <a:xfrm flipH="1">
            <a:off x="-35513" y="2420973"/>
            <a:ext cx="7162802" cy="692150"/>
          </a:xfrm>
          <a:prstGeom prst="bentConnector3">
            <a:avLst>
              <a:gd name="adj1" fmla="val -31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endCxn id="51" idx="1"/>
          </p:cNvCxnSpPr>
          <p:nvPr/>
        </p:nvCxnSpPr>
        <p:spPr>
          <a:xfrm rot="16200000" flipH="1">
            <a:off x="-200432" y="3239131"/>
            <a:ext cx="731062" cy="4012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10864" y="1299862"/>
            <a:ext cx="7570273" cy="42582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842291" y="11289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데이터 사전 로드 범위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4819050" y="1345408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36" y="2688753"/>
            <a:ext cx="1303400" cy="14804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29" y="2649780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2" name="텍스트 상자 11"/>
          <p:cNvSpPr txBox="1"/>
          <p:nvPr/>
        </p:nvSpPr>
        <p:spPr>
          <a:xfrm>
            <a:off x="6275539" y="228044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</p:spTree>
    <p:extLst>
      <p:ext uri="{BB962C8B-B14F-4D97-AF65-F5344CB8AC3E}">
        <p14:creationId xmlns:p14="http://schemas.microsoft.com/office/powerpoint/2010/main" val="202739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4819050" y="68239"/>
            <a:ext cx="25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PC</a:t>
            </a:r>
            <a:r>
              <a:rPr kumimoji="1" lang="ko-KR" altLang="en-US" dirty="0"/>
              <a:t>의 카메라 출력 범위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5" y="2877438"/>
            <a:ext cx="1303400" cy="14804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15" y="1130313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8" name="모서리가 둥근 직사각형 7"/>
          <p:cNvSpPr/>
          <p:nvPr/>
        </p:nvSpPr>
        <p:spPr>
          <a:xfrm>
            <a:off x="9308051" y="852825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9309025" y="43757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86" y="16818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4199022" y="14043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4199996" y="9891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7" y="4628256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4" name="모서리가 둥근 직사각형 13"/>
          <p:cNvSpPr/>
          <p:nvPr/>
        </p:nvSpPr>
        <p:spPr>
          <a:xfrm>
            <a:off x="9562353" y="4350768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9563327" y="393551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39" y="4715342"/>
            <a:ext cx="1839651" cy="1519467"/>
          </a:xfrm>
          <a:prstGeom prst="rect">
            <a:avLst/>
          </a:prstGeom>
          <a:effectLst>
            <a:glow rad="25400">
              <a:srgbClr val="FF0000"/>
            </a:glow>
          </a:effectLst>
        </p:spPr>
      </p:pic>
      <p:sp>
        <p:nvSpPr>
          <p:cNvPr id="17" name="모서리가 둥근 직사각형 16"/>
          <p:cNvSpPr/>
          <p:nvPr/>
        </p:nvSpPr>
        <p:spPr>
          <a:xfrm>
            <a:off x="5176175" y="4437854"/>
            <a:ext cx="2196780" cy="277488"/>
          </a:xfrm>
          <a:prstGeom prst="roundRect">
            <a:avLst/>
          </a:prstGeom>
          <a:gradFill flip="none" rotWithShape="1">
            <a:gsLst>
              <a:gs pos="57000">
                <a:schemeClr val="accent1">
                  <a:lumMod val="5000"/>
                  <a:lumOff val="95000"/>
                </a:schemeClr>
              </a:gs>
              <a:gs pos="58000">
                <a:srgbClr val="FF0000">
                  <a:lumMod val="100000"/>
                </a:srgbClr>
              </a:gs>
            </a:gsLst>
            <a:lin ang="10800000" scaled="1"/>
            <a:tileRect/>
          </a:gradFill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5177149" y="402260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아주 강력한 몬스터</a:t>
            </a:r>
          </a:p>
        </p:txBody>
      </p:sp>
      <p:sp>
        <p:nvSpPr>
          <p:cNvPr id="19" name="아래쪽 화살표[D] 18"/>
          <p:cNvSpPr/>
          <p:nvPr/>
        </p:nvSpPr>
        <p:spPr>
          <a:xfrm>
            <a:off x="6012265" y="3399409"/>
            <a:ext cx="473849" cy="59208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850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91243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0095" y="1122782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 발견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38501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20035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70252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51785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78869"/>
              </p:ext>
            </p:extLst>
          </p:nvPr>
        </p:nvGraphicFramePr>
        <p:xfrm>
          <a:off x="279114" y="11210802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화면 상 모든 적의 이름을 표기하고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붉은 외곽선 셰이더를 적용한다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에게서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전방 부채꼴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120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도 안에서 직선거리 기준으로 선택된 적 다음으로 가까운 적에게 타게팅이 변경된다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방향과 관계 없이 선택된 적보다 직선거리 기준으로 더 먼 거리에 있는 적 선택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타게팅을 하지 않고 다음 적으로 넘어간다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해당 적을 기준으로 타게팅 우선순위를 초기화한다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>
            <a:stCxn id="4" idx="3"/>
            <a:endCxn id="5" idx="1"/>
          </p:cNvCxnSpPr>
          <p:nvPr/>
        </p:nvCxnSpPr>
        <p:spPr>
          <a:xfrm>
            <a:off x="2405743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91152" y="1122782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가장 가까운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적에게 선택 표기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5" name="직선 화살표 연결선 14"/>
          <p:cNvCxnSpPr>
            <a:stCxn id="5" idx="3"/>
            <a:endCxn id="14" idx="1"/>
          </p:cNvCxnSpPr>
          <p:nvPr/>
        </p:nvCxnSpPr>
        <p:spPr>
          <a:xfrm>
            <a:off x="487680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4" idx="3"/>
            <a:endCxn id="23" idx="1"/>
          </p:cNvCxnSpPr>
          <p:nvPr/>
        </p:nvCxnSpPr>
        <p:spPr>
          <a:xfrm>
            <a:off x="7680960" y="1516482"/>
            <a:ext cx="5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8195312" y="83385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선택된 적이 원하는 대상인가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stCxn id="23" idx="3"/>
            <a:endCxn id="124" idx="1"/>
          </p:cNvCxnSpPr>
          <p:nvPr/>
        </p:nvCxnSpPr>
        <p:spPr>
          <a:xfrm>
            <a:off x="10481312" y="1516482"/>
            <a:ext cx="51607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문서 29"/>
          <p:cNvSpPr/>
          <p:nvPr/>
        </p:nvSpPr>
        <p:spPr>
          <a:xfrm>
            <a:off x="8481062" y="26416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TAB</a:t>
            </a:r>
            <a:r>
              <a:rPr kumimoji="1" lang="ko-KR" altLang="en-US" dirty="0">
                <a:solidFill>
                  <a:prstClr val="black"/>
                </a:solidFill>
              </a:rPr>
              <a:t>키로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선택 적 변경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1" name="직선 화살표 연결선 30"/>
          <p:cNvCxnSpPr>
            <a:stCxn id="23" idx="2"/>
            <a:endCxn id="30" idx="0"/>
          </p:cNvCxnSpPr>
          <p:nvPr/>
        </p:nvCxnSpPr>
        <p:spPr>
          <a:xfrm>
            <a:off x="9338312" y="2199109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5394960" y="23526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현재 선택된 적보다 가까운 적이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30" idx="1"/>
            <a:endCxn id="37" idx="3"/>
          </p:cNvCxnSpPr>
          <p:nvPr/>
        </p:nvCxnSpPr>
        <p:spPr>
          <a:xfrm flipH="1">
            <a:off x="7680960" y="3035300"/>
            <a:ext cx="800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문서 43"/>
          <p:cNvSpPr/>
          <p:nvPr/>
        </p:nvSpPr>
        <p:spPr>
          <a:xfrm>
            <a:off x="8481062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5394960" y="416041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적이 있는가</a:t>
            </a:r>
          </a:p>
        </p:txBody>
      </p:sp>
      <p:cxnSp>
        <p:nvCxnSpPr>
          <p:cNvPr id="54" name="직선 화살표 연결선 53"/>
          <p:cNvCxnSpPr>
            <a:endCxn id="44" idx="1"/>
          </p:cNvCxnSpPr>
          <p:nvPr/>
        </p:nvCxnSpPr>
        <p:spPr>
          <a:xfrm flipV="1">
            <a:off x="7680960" y="4843045"/>
            <a:ext cx="80010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7" idx="2"/>
            <a:endCxn id="53" idx="0"/>
          </p:cNvCxnSpPr>
          <p:nvPr/>
        </p:nvCxnSpPr>
        <p:spPr>
          <a:xfrm>
            <a:off x="6537960" y="3717927"/>
            <a:ext cx="0" cy="442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/>
          <p:cNvSpPr/>
          <p:nvPr/>
        </p:nvSpPr>
        <p:spPr>
          <a:xfrm>
            <a:off x="2755447" y="23634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2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정면 기준 부채꼴 모양으로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120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도에 해당 적이 있는가</a:t>
            </a:r>
          </a:p>
        </p:txBody>
      </p:sp>
      <p:cxnSp>
        <p:nvCxnSpPr>
          <p:cNvPr id="62" name="직선 화살표 연결선 61"/>
          <p:cNvCxnSpPr>
            <a:stCxn id="37" idx="1"/>
            <a:endCxn id="61" idx="3"/>
          </p:cNvCxnSpPr>
          <p:nvPr/>
        </p:nvCxnSpPr>
        <p:spPr>
          <a:xfrm flipH="1">
            <a:off x="5041447" y="3035300"/>
            <a:ext cx="353513" cy="107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문서 67"/>
          <p:cNvSpPr/>
          <p:nvPr/>
        </p:nvSpPr>
        <p:spPr>
          <a:xfrm>
            <a:off x="691243" y="26523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9" name="직선 화살표 연결선 68"/>
          <p:cNvCxnSpPr>
            <a:stCxn id="61" idx="1"/>
            <a:endCxn id="68" idx="3"/>
          </p:cNvCxnSpPr>
          <p:nvPr/>
        </p:nvCxnSpPr>
        <p:spPr>
          <a:xfrm flipH="1">
            <a:off x="2405743" y="3046064"/>
            <a:ext cx="34970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문서 75"/>
          <p:cNvSpPr/>
          <p:nvPr/>
        </p:nvSpPr>
        <p:spPr>
          <a:xfrm>
            <a:off x="3041197" y="444934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7" name="문서 76"/>
          <p:cNvSpPr/>
          <p:nvPr/>
        </p:nvSpPr>
        <p:spPr>
          <a:xfrm>
            <a:off x="5678806" y="5968163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8" name="직선 화살표 연결선 77"/>
          <p:cNvCxnSpPr>
            <a:stCxn id="53" idx="2"/>
            <a:endCxn id="77" idx="0"/>
          </p:cNvCxnSpPr>
          <p:nvPr/>
        </p:nvCxnSpPr>
        <p:spPr>
          <a:xfrm flipH="1">
            <a:off x="6536056" y="5525672"/>
            <a:ext cx="1904" cy="4424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1" idx="2"/>
            <a:endCxn id="76" idx="0"/>
          </p:cNvCxnSpPr>
          <p:nvPr/>
        </p:nvCxnSpPr>
        <p:spPr>
          <a:xfrm>
            <a:off x="3898447" y="3728691"/>
            <a:ext cx="0" cy="720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755447" y="7088159"/>
            <a:ext cx="2289808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Q4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0" name="다이아몬드 89"/>
          <p:cNvSpPr/>
          <p:nvPr/>
        </p:nvSpPr>
        <p:spPr>
          <a:xfrm>
            <a:off x="2755447" y="832673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해당 적이 이미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타게팅 된 적이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ysClr val="windowText" lastClr="000000"/>
                </a:solidFill>
              </a:rPr>
              <a:t>있는가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꺾인 연결선[E] 90"/>
          <p:cNvCxnSpPr>
            <a:stCxn id="68" idx="2"/>
            <a:endCxn id="86" idx="1"/>
          </p:cNvCxnSpPr>
          <p:nvPr/>
        </p:nvCxnSpPr>
        <p:spPr>
          <a:xfrm rot="16200000" flipH="1">
            <a:off x="104895" y="4831306"/>
            <a:ext cx="4094151" cy="12069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/>
          <p:cNvCxnSpPr>
            <a:stCxn id="77" idx="2"/>
            <a:endCxn id="86" idx="3"/>
          </p:cNvCxnSpPr>
          <p:nvPr/>
        </p:nvCxnSpPr>
        <p:spPr>
          <a:xfrm rot="5400000">
            <a:off x="5401480" y="6347283"/>
            <a:ext cx="778352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44" idx="2"/>
            <a:endCxn id="86" idx="3"/>
          </p:cNvCxnSpPr>
          <p:nvPr/>
        </p:nvCxnSpPr>
        <p:spPr>
          <a:xfrm rot="5400000">
            <a:off x="6043199" y="4186746"/>
            <a:ext cx="2297170" cy="42930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86" idx="2"/>
            <a:endCxn id="90" idx="0"/>
          </p:cNvCxnSpPr>
          <p:nvPr/>
        </p:nvCxnSpPr>
        <p:spPr>
          <a:xfrm flipH="1">
            <a:off x="3898447" y="7875559"/>
            <a:ext cx="1904" cy="451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5678806" y="860697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Q5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06" name="직선 화살표 연결선 105"/>
          <p:cNvCxnSpPr>
            <a:stCxn id="90" idx="3"/>
            <a:endCxn id="105" idx="1"/>
          </p:cNvCxnSpPr>
          <p:nvPr/>
        </p:nvCxnSpPr>
        <p:spPr>
          <a:xfrm flipV="1">
            <a:off x="5041447" y="9000678"/>
            <a:ext cx="637359" cy="86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문서 109"/>
          <p:cNvSpPr/>
          <p:nvPr/>
        </p:nvSpPr>
        <p:spPr>
          <a:xfrm>
            <a:off x="3041197" y="1014315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해당 적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타게팅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1" name="직선 화살표 연결선 110"/>
          <p:cNvCxnSpPr>
            <a:stCxn id="90" idx="2"/>
            <a:endCxn id="110" idx="0"/>
          </p:cNvCxnSpPr>
          <p:nvPr/>
        </p:nvCxnSpPr>
        <p:spPr>
          <a:xfrm>
            <a:off x="3898447" y="9691984"/>
            <a:ext cx="0" cy="451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/>
          <p:cNvCxnSpPr>
            <a:stCxn id="105" idx="0"/>
            <a:endCxn id="86" idx="3"/>
          </p:cNvCxnSpPr>
          <p:nvPr/>
        </p:nvCxnSpPr>
        <p:spPr>
          <a:xfrm rot="16200000" flipV="1">
            <a:off x="5228097" y="7299018"/>
            <a:ext cx="1125119" cy="149080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[E] 116"/>
          <p:cNvCxnSpPr>
            <a:stCxn id="110" idx="3"/>
            <a:endCxn id="124" idx="2"/>
          </p:cNvCxnSpPr>
          <p:nvPr/>
        </p:nvCxnSpPr>
        <p:spPr>
          <a:xfrm flipV="1">
            <a:off x="4755697" y="1910182"/>
            <a:ext cx="7098944" cy="86266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모서리가 둥근 직사각형 123"/>
          <p:cNvSpPr/>
          <p:nvPr/>
        </p:nvSpPr>
        <p:spPr>
          <a:xfrm>
            <a:off x="10997391" y="112278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Q6</a:t>
            </a: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전투 진행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9" name="직선 화살표 연결선 128"/>
          <p:cNvCxnSpPr>
            <a:stCxn id="76" idx="2"/>
            <a:endCxn id="86" idx="0"/>
          </p:cNvCxnSpPr>
          <p:nvPr/>
        </p:nvCxnSpPr>
        <p:spPr>
          <a:xfrm>
            <a:off x="3898447" y="5184689"/>
            <a:ext cx="1904" cy="1903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91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75543"/>
              </p:ext>
            </p:extLst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5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[R] 3"/>
          <p:cNvSpPr/>
          <p:nvPr/>
        </p:nvSpPr>
        <p:spPr>
          <a:xfrm>
            <a:off x="318052" y="2673626"/>
            <a:ext cx="5307496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sp>
        <p:nvSpPr>
          <p:cNvPr id="5" name="오른쪽 화살표[R] 4"/>
          <p:cNvSpPr/>
          <p:nvPr/>
        </p:nvSpPr>
        <p:spPr>
          <a:xfrm>
            <a:off x="1782417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7" name="직선 연결선[R] 6"/>
          <p:cNvCxnSpPr/>
          <p:nvPr/>
        </p:nvCxnSpPr>
        <p:spPr>
          <a:xfrm>
            <a:off x="6096000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[R] 8"/>
          <p:cNvSpPr/>
          <p:nvPr/>
        </p:nvSpPr>
        <p:spPr>
          <a:xfrm>
            <a:off x="6096000" y="2673626"/>
            <a:ext cx="4366590" cy="1510748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4000" dirty="0">
                <a:solidFill>
                  <a:schemeClr val="tx1"/>
                </a:solidFill>
              </a:rPr>
              <a:t>메인퀘스트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318052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403496" y="477078"/>
            <a:ext cx="0" cy="57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endCxn id="5" idx="1"/>
          </p:cNvCxnSpPr>
          <p:nvPr/>
        </p:nvCxnSpPr>
        <p:spPr>
          <a:xfrm rot="5400000" flipH="1" flipV="1">
            <a:off x="819150" y="2097985"/>
            <a:ext cx="1456082" cy="470452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/>
          <p:cNvCxnSpPr>
            <a:stCxn id="5" idx="3"/>
            <a:endCxn id="4" idx="0"/>
          </p:cNvCxnSpPr>
          <p:nvPr/>
        </p:nvCxnSpPr>
        <p:spPr>
          <a:xfrm>
            <a:off x="4412974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-289645" y="6281530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</a:t>
            </a:r>
            <a:endParaRPr kumimoji="1" lang="ko-KR" altLang="en-US" sz="2800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5137244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+ 1</a:t>
            </a:r>
            <a:endParaRPr kumimoji="1" lang="ko-KR" altLang="en-US" sz="2800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10444739" y="628153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/>
              <a:t>레벨</a:t>
            </a:r>
            <a:r>
              <a:rPr kumimoji="1" lang="en-US" altLang="ko-KR" sz="2800" dirty="0"/>
              <a:t> a + 2</a:t>
            </a:r>
            <a:endParaRPr kumimoji="1" lang="ko-KR" altLang="en-US" sz="2800" dirty="0"/>
          </a:p>
        </p:txBody>
      </p:sp>
      <p:sp>
        <p:nvSpPr>
          <p:cNvPr id="26" name="오른쪽 화살표[R] 25"/>
          <p:cNvSpPr/>
          <p:nvPr/>
        </p:nvSpPr>
        <p:spPr>
          <a:xfrm>
            <a:off x="1782417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0" name="꺾인 연결선[E] 29"/>
          <p:cNvCxnSpPr>
            <a:endCxn id="26" idx="1"/>
          </p:cNvCxnSpPr>
          <p:nvPr/>
        </p:nvCxnSpPr>
        <p:spPr>
          <a:xfrm rot="5400000">
            <a:off x="1198494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26" idx="3"/>
            <a:endCxn id="9" idx="1"/>
          </p:cNvCxnSpPr>
          <p:nvPr/>
        </p:nvCxnSpPr>
        <p:spPr>
          <a:xfrm flipV="1">
            <a:off x="5625548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[R] 35"/>
          <p:cNvSpPr/>
          <p:nvPr/>
        </p:nvSpPr>
        <p:spPr>
          <a:xfrm>
            <a:off x="7089912" y="4571999"/>
            <a:ext cx="3843131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37" name="꺾인 연결선[E] 36"/>
          <p:cNvCxnSpPr>
            <a:endCxn id="36" idx="1"/>
          </p:cNvCxnSpPr>
          <p:nvPr/>
        </p:nvCxnSpPr>
        <p:spPr>
          <a:xfrm rot="5400000">
            <a:off x="6505989" y="4380671"/>
            <a:ext cx="1386508" cy="218662"/>
          </a:xfrm>
          <a:prstGeom prst="bentConnector4">
            <a:avLst>
              <a:gd name="adj1" fmla="val 27957"/>
              <a:gd name="adj2" fmla="val 204545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36" idx="3"/>
          </p:cNvCxnSpPr>
          <p:nvPr/>
        </p:nvCxnSpPr>
        <p:spPr>
          <a:xfrm flipV="1">
            <a:off x="10933043" y="3429000"/>
            <a:ext cx="470452" cy="1754256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[R] 38"/>
          <p:cNvSpPr/>
          <p:nvPr/>
        </p:nvSpPr>
        <p:spPr>
          <a:xfrm>
            <a:off x="6566453" y="993913"/>
            <a:ext cx="2630557" cy="122251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2800" dirty="0">
                <a:solidFill>
                  <a:sysClr val="windowText" lastClr="000000"/>
                </a:solidFill>
              </a:rPr>
              <a:t>보조 퀘스트</a:t>
            </a:r>
          </a:p>
        </p:txBody>
      </p:sp>
      <p:cxnSp>
        <p:nvCxnSpPr>
          <p:cNvPr id="40" name="꺾인 연결선[E] 39"/>
          <p:cNvCxnSpPr>
            <a:endCxn id="39" idx="1"/>
          </p:cNvCxnSpPr>
          <p:nvPr/>
        </p:nvCxnSpPr>
        <p:spPr>
          <a:xfrm rot="5400000" flipH="1" flipV="1">
            <a:off x="5831785" y="2326585"/>
            <a:ext cx="1456082" cy="13253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39" idx="3"/>
          </p:cNvCxnSpPr>
          <p:nvPr/>
        </p:nvCxnSpPr>
        <p:spPr>
          <a:xfrm>
            <a:off x="9197010" y="1605170"/>
            <a:ext cx="457200" cy="106845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4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295899" y="-340998"/>
            <a:ext cx="1676402" cy="6512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월드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87484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필드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36969" y="1471474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던전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58785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91691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24597" y="3120658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실내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57503" y="3103379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성역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28" name="꺾인 연결선[E] 27"/>
          <p:cNvCxnSpPr>
            <a:stCxn id="20" idx="2"/>
            <a:endCxn id="21" idx="0"/>
          </p:cNvCxnSpPr>
          <p:nvPr/>
        </p:nvCxnSpPr>
        <p:spPr>
          <a:xfrm rot="5400000">
            <a:off x="4549278" y="-113348"/>
            <a:ext cx="1161230" cy="200841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20" idx="2"/>
            <a:endCxn id="22" idx="0"/>
          </p:cNvCxnSpPr>
          <p:nvPr/>
        </p:nvCxnSpPr>
        <p:spPr>
          <a:xfrm rot="16200000" flipH="1">
            <a:off x="6574020" y="-129676"/>
            <a:ext cx="1161230" cy="20410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/>
          <p:cNvCxnSpPr>
            <a:stCxn id="21" idx="2"/>
            <a:endCxn id="23" idx="0"/>
          </p:cNvCxnSpPr>
          <p:nvPr/>
        </p:nvCxnSpPr>
        <p:spPr>
          <a:xfrm rot="5400000">
            <a:off x="3121005" y="2098698"/>
            <a:ext cx="980663" cy="10286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21" idx="2"/>
            <a:endCxn id="24" idx="0"/>
          </p:cNvCxnSpPr>
          <p:nvPr/>
        </p:nvCxnSpPr>
        <p:spPr>
          <a:xfrm rot="16200000" flipH="1">
            <a:off x="4137457" y="2110943"/>
            <a:ext cx="980663" cy="10042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22" idx="2"/>
            <a:endCxn id="26" idx="0"/>
          </p:cNvCxnSpPr>
          <p:nvPr/>
        </p:nvCxnSpPr>
        <p:spPr>
          <a:xfrm rot="16200000" flipH="1">
            <a:off x="8195106" y="2102780"/>
            <a:ext cx="980663" cy="102053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[E] 40"/>
          <p:cNvCxnSpPr>
            <a:stCxn id="22" idx="2"/>
            <a:endCxn id="25" idx="0"/>
          </p:cNvCxnSpPr>
          <p:nvPr/>
        </p:nvCxnSpPr>
        <p:spPr>
          <a:xfrm rot="5400000">
            <a:off x="7170013" y="2115501"/>
            <a:ext cx="997942" cy="10123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3282" y="3103379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chemeClr val="bg1"/>
                </a:solidFill>
              </a:rPr>
              <a:t>실외</a:t>
            </a:r>
            <a:endParaRPr kumimoji="1" lang="en-US" altLang="ko-KR" sz="6000" dirty="0">
              <a:solidFill>
                <a:schemeClr val="bg1"/>
              </a:solidFill>
            </a:endParaRPr>
          </a:p>
        </p:txBody>
      </p:sp>
      <p:cxnSp>
        <p:nvCxnSpPr>
          <p:cNvPr id="17" name="꺾인 연결선[E] 16"/>
          <p:cNvCxnSpPr>
            <a:stCxn id="21" idx="2"/>
            <a:endCxn id="16" idx="0"/>
          </p:cNvCxnSpPr>
          <p:nvPr/>
        </p:nvCxnSpPr>
        <p:spPr>
          <a:xfrm rot="5400000">
            <a:off x="2073253" y="1050946"/>
            <a:ext cx="980663" cy="31242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3282" y="-325621"/>
            <a:ext cx="1676402" cy="651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공격 가능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3282" y="310244"/>
            <a:ext cx="1676402" cy="6512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>
                <a:solidFill>
                  <a:schemeClr val="bg1"/>
                </a:solidFill>
              </a:rPr>
              <a:t>공격 불가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36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97528" y="-17907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입력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1711778" y="-41074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 공격이 가능한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문서 5"/>
          <p:cNvSpPr/>
          <p:nvPr/>
        </p:nvSpPr>
        <p:spPr>
          <a:xfrm>
            <a:off x="5015774" y="18359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공격불가지역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79114" y="10792876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공격이 불가능한 지역이라는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공격에 필요한 자원이 부족하다는 문구를 출력한다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651962" y="-162471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53612" y="-180937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1962" y="-130720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153612" y="-149187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60" idx="1"/>
          </p:cNvCxnSpPr>
          <p:nvPr/>
        </p:nvCxnSpPr>
        <p:spPr>
          <a:xfrm flipV="1">
            <a:off x="3997778" y="271606"/>
            <a:ext cx="732247" cy="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997528" y="8800446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1711778" y="154706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공격이 가능한 지역인가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2854778" y="954509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2"/>
            <a:endCxn id="5" idx="0"/>
          </p:cNvCxnSpPr>
          <p:nvPr/>
        </p:nvCxnSpPr>
        <p:spPr>
          <a:xfrm>
            <a:off x="2854778" y="-1003300"/>
            <a:ext cx="0" cy="592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/>
          <p:cNvSpPr/>
          <p:nvPr/>
        </p:nvSpPr>
        <p:spPr>
          <a:xfrm>
            <a:off x="1711778" y="35048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공격의 쿨타임이 남아있는가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다이아몬드 28"/>
          <p:cNvSpPr/>
          <p:nvPr/>
        </p:nvSpPr>
        <p:spPr>
          <a:xfrm>
            <a:off x="1711778" y="5462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공격을 실행하기 위한 자원이 충분한가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직선 화살표 연결선 29"/>
          <p:cNvCxnSpPr>
            <a:stCxn id="17" idx="2"/>
            <a:endCxn id="28" idx="0"/>
          </p:cNvCxnSpPr>
          <p:nvPr/>
        </p:nvCxnSpPr>
        <p:spPr>
          <a:xfrm>
            <a:off x="2854778" y="2912318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9" idx="0"/>
          </p:cNvCxnSpPr>
          <p:nvPr/>
        </p:nvCxnSpPr>
        <p:spPr>
          <a:xfrm>
            <a:off x="2854778" y="4870127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문서 36"/>
          <p:cNvSpPr/>
          <p:nvPr/>
        </p:nvSpPr>
        <p:spPr>
          <a:xfrm>
            <a:off x="5015774" y="378094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쿨타임 떄문에 공격 실행 못해요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화살표 연결선 38"/>
          <p:cNvCxnSpPr>
            <a:stCxn id="17" idx="3"/>
            <a:endCxn id="6" idx="1"/>
          </p:cNvCxnSpPr>
          <p:nvPr/>
        </p:nvCxnSpPr>
        <p:spPr>
          <a:xfrm>
            <a:off x="3997778" y="2229691"/>
            <a:ext cx="1017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3"/>
            <a:endCxn id="37" idx="1"/>
          </p:cNvCxnSpPr>
          <p:nvPr/>
        </p:nvCxnSpPr>
        <p:spPr>
          <a:xfrm flipV="1">
            <a:off x="3997778" y="4174641"/>
            <a:ext cx="1017996" cy="12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3"/>
            <a:endCxn id="117" idx="1"/>
          </p:cNvCxnSpPr>
          <p:nvPr/>
        </p:nvCxnSpPr>
        <p:spPr>
          <a:xfrm flipV="1">
            <a:off x="3997778" y="6140321"/>
            <a:ext cx="732246" cy="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876425" y="742049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>
                <a:solidFill>
                  <a:prstClr val="black"/>
                </a:solidFill>
              </a:rPr>
              <a:t>자원 소모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9" name="직선 화살표 연결선 48"/>
          <p:cNvCxnSpPr>
            <a:stCxn id="29" idx="2"/>
            <a:endCxn id="48" idx="0"/>
          </p:cNvCxnSpPr>
          <p:nvPr/>
        </p:nvCxnSpPr>
        <p:spPr>
          <a:xfrm>
            <a:off x="2854778" y="6827936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15" idx="0"/>
          </p:cNvCxnSpPr>
          <p:nvPr/>
        </p:nvCxnSpPr>
        <p:spPr>
          <a:xfrm>
            <a:off x="2854778" y="8207891"/>
            <a:ext cx="0" cy="5925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/>
          <p:cNvSpPr/>
          <p:nvPr/>
        </p:nvSpPr>
        <p:spPr>
          <a:xfrm>
            <a:off x="4730025" y="-41102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플레이어가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사망한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104" idx="1"/>
          </p:cNvCxnSpPr>
          <p:nvPr/>
        </p:nvCxnSpPr>
        <p:spPr>
          <a:xfrm>
            <a:off x="7016025" y="271606"/>
            <a:ext cx="1017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문서 91"/>
          <p:cNvSpPr/>
          <p:nvPr/>
        </p:nvSpPr>
        <p:spPr>
          <a:xfrm>
            <a:off x="5015774" y="-178776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사망한 상태에선 공격 어쩌구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93" name="직선 화살표 연결선 92"/>
          <p:cNvCxnSpPr>
            <a:stCxn id="60" idx="0"/>
            <a:endCxn id="92" idx="2"/>
          </p:cNvCxnSpPr>
          <p:nvPr/>
        </p:nvCxnSpPr>
        <p:spPr>
          <a:xfrm flipH="1" flipV="1">
            <a:off x="5873024" y="-1052425"/>
            <a:ext cx="1" cy="6414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문서 103"/>
          <p:cNvSpPr/>
          <p:nvPr/>
        </p:nvSpPr>
        <p:spPr>
          <a:xfrm>
            <a:off x="8034019" y="-12209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상태이상으로 공격 못해 출력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7" name="다이아몬드 116"/>
          <p:cNvSpPr/>
          <p:nvPr/>
        </p:nvSpPr>
        <p:spPr>
          <a:xfrm>
            <a:off x="4730024" y="545769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필요 자원이 룬인가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2" name="문서 121"/>
          <p:cNvSpPr/>
          <p:nvPr/>
        </p:nvSpPr>
        <p:spPr>
          <a:xfrm>
            <a:off x="5015774" y="742049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공격 실행 후 룬 과열 상태 진입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23" name="직선 화살표 연결선 122"/>
          <p:cNvCxnSpPr>
            <a:stCxn id="117" idx="3"/>
          </p:cNvCxnSpPr>
          <p:nvPr/>
        </p:nvCxnSpPr>
        <p:spPr>
          <a:xfrm>
            <a:off x="7016024" y="6140321"/>
            <a:ext cx="7322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문서 125"/>
          <p:cNvSpPr/>
          <p:nvPr/>
        </p:nvSpPr>
        <p:spPr>
          <a:xfrm>
            <a:off x="7748268" y="5746621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</a:p>
          <a:p>
            <a:pPr lvl="0" algn="ctr"/>
            <a:r>
              <a:rPr kumimoji="1" lang="ko-KR" altLang="en-US" sz="1200" dirty="0">
                <a:solidFill>
                  <a:prstClr val="black"/>
                </a:solidFill>
              </a:rPr>
              <a:t>필요 자원이 발열인가</a:t>
            </a:r>
            <a:r>
              <a:rPr kumimoji="1" lang="en-US" altLang="ko-KR" sz="1200" dirty="0">
                <a:solidFill>
                  <a:prstClr val="black"/>
                </a:solidFill>
              </a:rPr>
              <a:t>?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195012" y="5746621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발열이 부족해서 어쩌구 출력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30" name="직선 화살표 연결선 129"/>
          <p:cNvCxnSpPr>
            <a:stCxn id="126" idx="3"/>
            <a:endCxn id="129" idx="1"/>
          </p:cNvCxnSpPr>
          <p:nvPr/>
        </p:nvCxnSpPr>
        <p:spPr>
          <a:xfrm>
            <a:off x="9462768" y="6140321"/>
            <a:ext cx="73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590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5639791" y="3290291"/>
            <a:ext cx="277417" cy="2774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4100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Idle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재생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3215679" y="2927350"/>
            <a:ext cx="2286000" cy="1003300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3215679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공격 행위를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당했는가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/>
          <p:cNvCxnSpPr>
            <a:stCxn id="5" idx="3"/>
            <a:endCxn id="11" idx="1"/>
          </p:cNvCxnSpPr>
          <p:nvPr/>
        </p:nvCxnSpPr>
        <p:spPr>
          <a:xfrm>
            <a:off x="2768600" y="3429000"/>
            <a:ext cx="447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0"/>
            <a:endCxn id="12" idx="2"/>
          </p:cNvCxnSpPr>
          <p:nvPr/>
        </p:nvCxnSpPr>
        <p:spPr>
          <a:xfrm flipV="1">
            <a:off x="4358679" y="2606678"/>
            <a:ext cx="0" cy="32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3"/>
            <a:endCxn id="44" idx="2"/>
          </p:cNvCxnSpPr>
          <p:nvPr/>
        </p:nvCxnSpPr>
        <p:spPr>
          <a:xfrm>
            <a:off x="5501679" y="3429000"/>
            <a:ext cx="13811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12" idx="1"/>
            <a:endCxn id="5" idx="0"/>
          </p:cNvCxnSpPr>
          <p:nvPr/>
        </p:nvCxnSpPr>
        <p:spPr>
          <a:xfrm rot="10800000" flipV="1">
            <a:off x="1911351" y="1924050"/>
            <a:ext cx="1304329" cy="111124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155508" y="303530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대기상태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Idle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문서 30"/>
          <p:cNvSpPr/>
          <p:nvPr/>
        </p:nvSpPr>
        <p:spPr>
          <a:xfrm>
            <a:off x="6266258" y="303530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000" dirty="0">
                <a:solidFill>
                  <a:prstClr val="black"/>
                </a:solidFill>
              </a:rPr>
              <a:t>전투상태</a:t>
            </a:r>
            <a:endParaRPr kumimoji="1" lang="en-US" altLang="ko-KR" sz="2000" dirty="0">
              <a:solidFill>
                <a:prstClr val="black"/>
              </a:solidFill>
            </a:endParaRPr>
          </a:p>
          <a:p>
            <a:pPr lvl="0" algn="ctr"/>
            <a:r>
              <a:rPr kumimoji="1" lang="en-US" altLang="ko-KR" sz="1400" dirty="0" err="1">
                <a:solidFill>
                  <a:prstClr val="white">
                    <a:lumMod val="50000"/>
                  </a:prstClr>
                </a:solidFill>
              </a:rPr>
              <a:t>fightIdle</a:t>
            </a:r>
            <a:r>
              <a:rPr kumimoji="1" lang="en-US" altLang="ko-KR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kumimoji="1" lang="ko-KR" altLang="en-US" sz="1400" dirty="0">
                <a:solidFill>
                  <a:prstClr val="white">
                    <a:lumMod val="50000"/>
                  </a:prstClr>
                </a:solidFill>
              </a:rPr>
              <a:t>재생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4" name="직선 화살표 연결선 33"/>
          <p:cNvCxnSpPr>
            <a:stCxn id="31" idx="0"/>
            <a:endCxn id="38" idx="2"/>
          </p:cNvCxnSpPr>
          <p:nvPr/>
        </p:nvCxnSpPr>
        <p:spPr>
          <a:xfrm flipV="1">
            <a:off x="7123508" y="2606678"/>
            <a:ext cx="0" cy="428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/>
          <p:cNvSpPr/>
          <p:nvPr/>
        </p:nvSpPr>
        <p:spPr>
          <a:xfrm>
            <a:off x="5980508" y="124142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</a:t>
            </a: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추가 자극이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발생했는가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꺾인 연결선[E] 40"/>
          <p:cNvCxnSpPr>
            <a:stCxn id="38" idx="1"/>
            <a:endCxn id="44" idx="0"/>
          </p:cNvCxnSpPr>
          <p:nvPr/>
        </p:nvCxnSpPr>
        <p:spPr>
          <a:xfrm rot="10800000" flipV="1">
            <a:off x="5778500" y="1924051"/>
            <a:ext cx="202008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49162"/>
              </p:ext>
            </p:extLst>
          </p:nvPr>
        </p:nvGraphicFramePr>
        <p:xfrm>
          <a:off x="1054100" y="4540248"/>
          <a:ext cx="10101658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이상의 모든 종류의 피해를 입었을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공격 행위를 당하거나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가하는 경우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4" name="직선 화살표 연결선 53"/>
          <p:cNvCxnSpPr>
            <a:stCxn id="38" idx="3"/>
            <a:endCxn id="63" idx="1"/>
          </p:cNvCxnSpPr>
          <p:nvPr/>
        </p:nvCxnSpPr>
        <p:spPr>
          <a:xfrm flipV="1">
            <a:off x="8266508" y="1924050"/>
            <a:ext cx="60325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63" idx="2"/>
            <a:endCxn id="30" idx="0"/>
          </p:cNvCxnSpPr>
          <p:nvPr/>
        </p:nvCxnSpPr>
        <p:spPr>
          <a:xfrm>
            <a:off x="10012758" y="2606676"/>
            <a:ext cx="0" cy="4286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/>
          <p:cNvSpPr/>
          <p:nvPr/>
        </p:nvSpPr>
        <p:spPr>
          <a:xfrm>
            <a:off x="8869758" y="1241424"/>
            <a:ext cx="2286000" cy="1365252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자극을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5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초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이상 받지 않았는가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71" name="꺾인 연결선[E] 70"/>
          <p:cNvCxnSpPr>
            <a:stCxn id="63" idx="0"/>
            <a:endCxn id="38" idx="0"/>
          </p:cNvCxnSpPr>
          <p:nvPr/>
        </p:nvCxnSpPr>
        <p:spPr>
          <a:xfrm rot="16200000" flipV="1">
            <a:off x="8568133" y="-203201"/>
            <a:ext cx="12700" cy="28892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1062691" y="1066283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텍스트 상자 83"/>
          <p:cNvSpPr txBox="1"/>
          <p:nvPr/>
        </p:nvSpPr>
        <p:spPr>
          <a:xfrm>
            <a:off x="1564341" y="88161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1062691" y="1383785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1564341" y="119911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87" name="꺾인 연결선[E] 86"/>
          <p:cNvCxnSpPr>
            <a:stCxn id="12" idx="3"/>
            <a:endCxn id="44" idx="0"/>
          </p:cNvCxnSpPr>
          <p:nvPr/>
        </p:nvCxnSpPr>
        <p:spPr>
          <a:xfrm>
            <a:off x="5501679" y="1924051"/>
            <a:ext cx="276821" cy="1366240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4" idx="6"/>
            <a:endCxn id="31" idx="1"/>
          </p:cNvCxnSpPr>
          <p:nvPr/>
        </p:nvCxnSpPr>
        <p:spPr>
          <a:xfrm>
            <a:off x="5917208" y="3429000"/>
            <a:ext cx="3490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049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실행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>
            <a:stCxn id="50" idx="2"/>
            <a:endCxn id="70" idx="0"/>
          </p:cNvCxnSpPr>
          <p:nvPr/>
        </p:nvCxnSpPr>
        <p:spPr>
          <a:xfrm flipH="1">
            <a:off x="7085663" y="-996083"/>
            <a:ext cx="9195" cy="897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/>
          <p:cNvSpPr/>
          <p:nvPr/>
        </p:nvSpPr>
        <p:spPr>
          <a:xfrm>
            <a:off x="5942663" y="216368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적이 상태이상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4201" y="-666898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000" dirty="0">
                <a:solidFill>
                  <a:prstClr val="black"/>
                </a:solidFill>
              </a:rPr>
              <a:t>PC</a:t>
            </a:r>
            <a:r>
              <a:rPr kumimoji="1" lang="ko-KR" altLang="en-US" sz="2000" dirty="0">
                <a:solidFill>
                  <a:prstClr val="black"/>
                </a:solidFill>
              </a:rPr>
              <a:t>의 스테이터스 연산</a:t>
            </a:r>
            <a:endParaRPr kumimoji="1"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319553" y="738614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PC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에게 상태이상이 걸려있는가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6" name="문서 25"/>
          <p:cNvSpPr/>
          <p:nvPr/>
        </p:nvSpPr>
        <p:spPr>
          <a:xfrm>
            <a:off x="605304" y="272198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7" name="직선 화살표 연결선 26"/>
          <p:cNvCxnSpPr>
            <a:stCxn id="4" idx="2"/>
            <a:endCxn id="22" idx="0"/>
          </p:cNvCxnSpPr>
          <p:nvPr/>
        </p:nvCxnSpPr>
        <p:spPr>
          <a:xfrm>
            <a:off x="1462554" y="-1285010"/>
            <a:ext cx="0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2"/>
            <a:endCxn id="25" idx="0"/>
          </p:cNvCxnSpPr>
          <p:nvPr/>
        </p:nvCxnSpPr>
        <p:spPr>
          <a:xfrm flipH="1">
            <a:off x="1462553" y="120502"/>
            <a:ext cx="1" cy="618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6" idx="0"/>
          </p:cNvCxnSpPr>
          <p:nvPr/>
        </p:nvCxnSpPr>
        <p:spPr>
          <a:xfrm>
            <a:off x="1462553" y="2103868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/>
          <p:cNvSpPr/>
          <p:nvPr/>
        </p:nvSpPr>
        <p:spPr>
          <a:xfrm>
            <a:off x="319553" y="412749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크리티컬이 발생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화살표 연결선 37"/>
          <p:cNvCxnSpPr>
            <a:stCxn id="26" idx="2"/>
            <a:endCxn id="37" idx="0"/>
          </p:cNvCxnSpPr>
          <p:nvPr/>
        </p:nvCxnSpPr>
        <p:spPr>
          <a:xfrm flipH="1">
            <a:off x="1462553" y="3457324"/>
            <a:ext cx="1" cy="670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문서 41"/>
          <p:cNvSpPr/>
          <p:nvPr/>
        </p:nvSpPr>
        <p:spPr>
          <a:xfrm>
            <a:off x="605304" y="611085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3" name="꺾인 연결선[E] 42"/>
          <p:cNvCxnSpPr>
            <a:stCxn id="25" idx="1"/>
            <a:endCxn id="37" idx="1"/>
          </p:cNvCxnSpPr>
          <p:nvPr/>
        </p:nvCxnSpPr>
        <p:spPr>
          <a:xfrm rot="10800000" flipV="1">
            <a:off x="319553" y="1421241"/>
            <a:ext cx="12700" cy="338887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/>
          <p:cNvSpPr/>
          <p:nvPr/>
        </p:nvSpPr>
        <p:spPr>
          <a:xfrm>
            <a:off x="5951858" y="-2361337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아군에게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50"/>
          <p:cNvCxnSpPr>
            <a:stCxn id="37" idx="2"/>
            <a:endCxn id="42" idx="0"/>
          </p:cNvCxnSpPr>
          <p:nvPr/>
        </p:nvCxnSpPr>
        <p:spPr>
          <a:xfrm>
            <a:off x="1462553" y="5492746"/>
            <a:ext cx="1" cy="618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/>
          <p:cNvCxnSpPr>
            <a:stCxn id="42" idx="3"/>
            <a:endCxn id="50" idx="1"/>
          </p:cNvCxnSpPr>
          <p:nvPr/>
        </p:nvCxnSpPr>
        <p:spPr>
          <a:xfrm flipV="1">
            <a:off x="2319804" y="-1678710"/>
            <a:ext cx="3632054" cy="8183268"/>
          </a:xfrm>
          <a:prstGeom prst="bentConnector3">
            <a:avLst>
              <a:gd name="adj1" fmla="val 302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60"/>
          <p:cNvCxnSpPr>
            <a:stCxn id="37" idx="3"/>
            <a:endCxn id="50" idx="0"/>
          </p:cNvCxnSpPr>
          <p:nvPr/>
        </p:nvCxnSpPr>
        <p:spPr>
          <a:xfrm flipV="1">
            <a:off x="2605553" y="-2361337"/>
            <a:ext cx="4489305" cy="7171456"/>
          </a:xfrm>
          <a:prstGeom prst="bentConnector4">
            <a:avLst>
              <a:gd name="adj1" fmla="val 10112"/>
              <a:gd name="adj2" fmla="val 1031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/>
          <p:cNvSpPr/>
          <p:nvPr/>
        </p:nvSpPr>
        <p:spPr>
          <a:xfrm>
            <a:off x="5942663" y="-98825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해당 공격이 적에게 효과를 발휘하는가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1" name="문서 70"/>
          <p:cNvSpPr/>
          <p:nvPr/>
        </p:nvSpPr>
        <p:spPr>
          <a:xfrm>
            <a:off x="9026257" y="-2072410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아군에게 효과 적용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2" name="직선 화살표 연결선 71"/>
          <p:cNvCxnSpPr>
            <a:stCxn id="50" idx="3"/>
            <a:endCxn id="71" idx="1"/>
          </p:cNvCxnSpPr>
          <p:nvPr/>
        </p:nvCxnSpPr>
        <p:spPr>
          <a:xfrm>
            <a:off x="8237858" y="-1678710"/>
            <a:ext cx="78839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stCxn id="71" idx="2"/>
            <a:endCxn id="70" idx="3"/>
          </p:cNvCxnSpPr>
          <p:nvPr/>
        </p:nvCxnSpPr>
        <p:spPr>
          <a:xfrm rot="5400000">
            <a:off x="8095651" y="-1204054"/>
            <a:ext cx="1920868" cy="165484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6224907" y="611085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문서 86"/>
          <p:cNvSpPr/>
          <p:nvPr/>
        </p:nvSpPr>
        <p:spPr>
          <a:xfrm>
            <a:off x="6224907" y="442619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89" name="직선 화살표 연결선 88"/>
          <p:cNvCxnSpPr>
            <a:stCxn id="70" idx="2"/>
            <a:endCxn id="16" idx="0"/>
          </p:cNvCxnSpPr>
          <p:nvPr/>
        </p:nvCxnSpPr>
        <p:spPr>
          <a:xfrm>
            <a:off x="7085663" y="1266429"/>
            <a:ext cx="0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16" idx="2"/>
            <a:endCxn id="87" idx="0"/>
          </p:cNvCxnSpPr>
          <p:nvPr/>
        </p:nvCxnSpPr>
        <p:spPr>
          <a:xfrm flipH="1">
            <a:off x="7082157" y="3528941"/>
            <a:ext cx="3506" cy="897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16" idx="3"/>
            <a:endCxn id="84" idx="3"/>
          </p:cNvCxnSpPr>
          <p:nvPr/>
        </p:nvCxnSpPr>
        <p:spPr>
          <a:xfrm flipH="1">
            <a:off x="7939407" y="2846314"/>
            <a:ext cx="289256" cy="3658244"/>
          </a:xfrm>
          <a:prstGeom prst="bentConnector3">
            <a:avLst>
              <a:gd name="adj1" fmla="val -790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문서 104"/>
          <p:cNvSpPr/>
          <p:nvPr/>
        </p:nvSpPr>
        <p:spPr>
          <a:xfrm>
            <a:off x="3748553" y="19010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공격 종료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17" name="직선 화살표 연결선 116"/>
          <p:cNvCxnSpPr>
            <a:stCxn id="70" idx="1"/>
            <a:endCxn id="105" idx="3"/>
          </p:cNvCxnSpPr>
          <p:nvPr/>
        </p:nvCxnSpPr>
        <p:spPr>
          <a:xfrm flipH="1">
            <a:off x="5463053" y="583802"/>
            <a:ext cx="4796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>
            <a:off x="51623" y="-2864456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텍스트 상자 138"/>
          <p:cNvSpPr txBox="1"/>
          <p:nvPr/>
        </p:nvSpPr>
        <p:spPr>
          <a:xfrm>
            <a:off x="553273" y="-304912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140" name="직선 화살표 연결선 139"/>
          <p:cNvCxnSpPr/>
          <p:nvPr/>
        </p:nvCxnSpPr>
        <p:spPr>
          <a:xfrm>
            <a:off x="51623" y="-2546954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텍스트 상자 140"/>
          <p:cNvSpPr txBox="1"/>
          <p:nvPr/>
        </p:nvSpPr>
        <p:spPr>
          <a:xfrm>
            <a:off x="553273" y="-27316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617428"/>
              </p:ext>
            </p:extLst>
          </p:nvPr>
        </p:nvGraphicFramePr>
        <p:xfrm>
          <a:off x="51623" y="7227443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 효과에 따른 스테이터스 연산값 조정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최종 연산값 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200%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로 증대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상태이상에 따른 연산 우선처리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5" name="직사각형 144"/>
          <p:cNvSpPr/>
          <p:nvPr/>
        </p:nvSpPr>
        <p:spPr>
          <a:xfrm>
            <a:off x="3627450" y="4426199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상태이상에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3627450" y="6106857"/>
            <a:ext cx="1956705" cy="787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적 스테이터스에 따른 연산값 조정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49" name="직선 화살표 연결선 148"/>
          <p:cNvCxnSpPr>
            <a:stCxn id="87" idx="1"/>
            <a:endCxn id="145" idx="3"/>
          </p:cNvCxnSpPr>
          <p:nvPr/>
        </p:nvCxnSpPr>
        <p:spPr>
          <a:xfrm flipH="1">
            <a:off x="5584155" y="4819899"/>
            <a:ext cx="6407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>
            <a:stCxn id="145" idx="2"/>
            <a:endCxn id="146" idx="0"/>
          </p:cNvCxnSpPr>
          <p:nvPr/>
        </p:nvCxnSpPr>
        <p:spPr>
          <a:xfrm>
            <a:off x="4605803" y="5213599"/>
            <a:ext cx="0" cy="893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146" idx="3"/>
            <a:endCxn id="84" idx="1"/>
          </p:cNvCxnSpPr>
          <p:nvPr/>
        </p:nvCxnSpPr>
        <p:spPr>
          <a:xfrm>
            <a:off x="5584155" y="6500557"/>
            <a:ext cx="640752" cy="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05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05304" y="-2072410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공격 충돌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319553" y="-4866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적이 사망하였는가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836813" y="-1887744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4338463" y="-207241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836813" y="-1570242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4338463" y="-175490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>
            <a:stCxn id="5" idx="3"/>
            <a:endCxn id="11" idx="1"/>
          </p:cNvCxnSpPr>
          <p:nvPr/>
        </p:nvCxnSpPr>
        <p:spPr>
          <a:xfrm>
            <a:off x="2605553" y="195945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문서 10"/>
          <p:cNvSpPr/>
          <p:nvPr/>
        </p:nvSpPr>
        <p:spPr>
          <a:xfrm>
            <a:off x="3565673" y="-19775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Q1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25721"/>
              </p:ext>
            </p:extLst>
          </p:nvPr>
        </p:nvGraphicFramePr>
        <p:xfrm>
          <a:off x="51623" y="8891651"/>
          <a:ext cx="10689134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랙돌화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넘어짐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밀려남 적용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데미지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5" name="직선 화살표 연결선 14"/>
          <p:cNvCxnSpPr>
            <a:stCxn id="4" idx="2"/>
            <a:endCxn id="5" idx="0"/>
          </p:cNvCxnSpPr>
          <p:nvPr/>
        </p:nvCxnSpPr>
        <p:spPr>
          <a:xfrm flipH="1">
            <a:off x="1462553" y="-1285010"/>
            <a:ext cx="1" cy="798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/>
          <p:cNvSpPr/>
          <p:nvPr/>
        </p:nvSpPr>
        <p:spPr>
          <a:xfrm>
            <a:off x="319553" y="1676900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150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다이아몬드 20"/>
          <p:cNvSpPr/>
          <p:nvPr/>
        </p:nvSpPr>
        <p:spPr>
          <a:xfrm>
            <a:off x="319553" y="3840482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적의 누적강타가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100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을 초과했는가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3" name="문서 22"/>
          <p:cNvSpPr/>
          <p:nvPr/>
        </p:nvSpPr>
        <p:spPr>
          <a:xfrm>
            <a:off x="605303" y="6004064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Q4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25" name="직선 화살표 연결선 24"/>
          <p:cNvCxnSpPr>
            <a:stCxn id="5" idx="2"/>
            <a:endCxn id="20" idx="0"/>
          </p:cNvCxnSpPr>
          <p:nvPr/>
        </p:nvCxnSpPr>
        <p:spPr>
          <a:xfrm>
            <a:off x="1462553" y="878572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2"/>
          </p:cNvCxnSpPr>
          <p:nvPr/>
        </p:nvCxnSpPr>
        <p:spPr>
          <a:xfrm>
            <a:off x="1462553" y="3042154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1" idx="2"/>
            <a:endCxn id="23" idx="0"/>
          </p:cNvCxnSpPr>
          <p:nvPr/>
        </p:nvCxnSpPr>
        <p:spPr>
          <a:xfrm>
            <a:off x="1462553" y="5205736"/>
            <a:ext cx="0" cy="79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문서 34"/>
          <p:cNvSpPr/>
          <p:nvPr/>
        </p:nvSpPr>
        <p:spPr>
          <a:xfrm>
            <a:off x="3565673" y="196582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Q2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6" name="직선 화살표 연결선 35"/>
          <p:cNvCxnSpPr>
            <a:stCxn id="20" idx="3"/>
            <a:endCxn id="35" idx="1"/>
          </p:cNvCxnSpPr>
          <p:nvPr/>
        </p:nvCxnSpPr>
        <p:spPr>
          <a:xfrm>
            <a:off x="2605553" y="2359527"/>
            <a:ext cx="9601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문서 39"/>
          <p:cNvSpPr/>
          <p:nvPr/>
        </p:nvSpPr>
        <p:spPr>
          <a:xfrm>
            <a:off x="3565673" y="412940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</a:rPr>
              <a:t>Q3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41" name="직선 화살표 연결선 40"/>
          <p:cNvCxnSpPr>
            <a:stCxn id="21" idx="3"/>
            <a:endCxn id="40" idx="1"/>
          </p:cNvCxnSpPr>
          <p:nvPr/>
        </p:nvCxnSpPr>
        <p:spPr>
          <a:xfrm flipV="1">
            <a:off x="2605553" y="4523108"/>
            <a:ext cx="960120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605304" y="758979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6" name="꺾인 연결선[E] 45"/>
          <p:cNvCxnSpPr>
            <a:stCxn id="11" idx="3"/>
            <a:endCxn id="23" idx="3"/>
          </p:cNvCxnSpPr>
          <p:nvPr/>
        </p:nvCxnSpPr>
        <p:spPr>
          <a:xfrm flipH="1">
            <a:off x="2319803" y="195945"/>
            <a:ext cx="2960370" cy="6201819"/>
          </a:xfrm>
          <a:prstGeom prst="bentConnector3">
            <a:avLst>
              <a:gd name="adj1" fmla="val -364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5" idx="3"/>
          </p:cNvCxnSpPr>
          <p:nvPr/>
        </p:nvCxnSpPr>
        <p:spPr>
          <a:xfrm>
            <a:off x="5280173" y="2359527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0" idx="3"/>
          </p:cNvCxnSpPr>
          <p:nvPr/>
        </p:nvCxnSpPr>
        <p:spPr>
          <a:xfrm>
            <a:off x="5280173" y="4523108"/>
            <a:ext cx="1056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3" idx="2"/>
          </p:cNvCxnSpPr>
          <p:nvPr/>
        </p:nvCxnSpPr>
        <p:spPr>
          <a:xfrm>
            <a:off x="1462553" y="6739408"/>
            <a:ext cx="0" cy="850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8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68" y="2132364"/>
            <a:ext cx="1169692" cy="206815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854285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09" y="2132364"/>
            <a:ext cx="1169692" cy="206815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763926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50" y="2132364"/>
            <a:ext cx="1169692" cy="2068153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5673567" y="1532199"/>
            <a:ext cx="190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ln w="25400">
                  <a:solidFill>
                    <a:srgbClr val="5BFF72"/>
                  </a:solidFill>
                </a:ln>
                <a:solidFill>
                  <a:schemeClr val="bg1"/>
                </a:solidFill>
              </a:rPr>
              <a:t>999999</a:t>
            </a:r>
            <a:endParaRPr kumimoji="1" lang="ko-KR" altLang="en-US" sz="3600" dirty="0">
              <a:ln w="25400">
                <a:solidFill>
                  <a:srgbClr val="5BFF72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70" y="2132364"/>
            <a:ext cx="1169692" cy="2068153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7415690" y="1301675"/>
            <a:ext cx="3169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dirty="0">
                <a:ln w="25400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999999</a:t>
            </a:r>
            <a:endParaRPr kumimoji="1" lang="ko-KR" altLang="en-US" sz="6000" dirty="0">
              <a:ln w="25400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49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8" y="4411899"/>
            <a:ext cx="856496" cy="1514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5" y="292068"/>
            <a:ext cx="1303400" cy="148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" y="3048080"/>
            <a:ext cx="1454063" cy="1514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32" y="2897513"/>
            <a:ext cx="1184035" cy="1514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9" y="4583331"/>
            <a:ext cx="1592252" cy="1547833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7525999" y="1460109"/>
            <a:ext cx="3207650" cy="4018953"/>
          </a:xfrm>
          <a:custGeom>
            <a:avLst/>
            <a:gdLst>
              <a:gd name="connsiteX0" fmla="*/ 3207650 w 3207650"/>
              <a:gd name="connsiteY0" fmla="*/ 87337 h 4018953"/>
              <a:gd name="connsiteX1" fmla="*/ 1195970 w 3207650"/>
              <a:gd name="connsiteY1" fmla="*/ 213946 h 4018953"/>
              <a:gd name="connsiteX2" fmla="*/ 216 w 3207650"/>
              <a:gd name="connsiteY2" fmla="*/ 1944273 h 4018953"/>
              <a:gd name="connsiteX3" fmla="*/ 1280376 w 3207650"/>
              <a:gd name="connsiteY3" fmla="*/ 3913749 h 4018953"/>
              <a:gd name="connsiteX4" fmla="*/ 3193583 w 3207650"/>
              <a:gd name="connsiteY4" fmla="*/ 3744937 h 401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650" h="4018953">
                <a:moveTo>
                  <a:pt x="3207650" y="87337"/>
                </a:moveTo>
                <a:cubicBezTo>
                  <a:pt x="2469096" y="-4103"/>
                  <a:pt x="1730542" y="-95543"/>
                  <a:pt x="1195970" y="213946"/>
                </a:cubicBezTo>
                <a:cubicBezTo>
                  <a:pt x="661398" y="523435"/>
                  <a:pt x="-13852" y="1327639"/>
                  <a:pt x="216" y="1944273"/>
                </a:cubicBezTo>
                <a:cubicBezTo>
                  <a:pt x="14284" y="2560907"/>
                  <a:pt x="748148" y="3613638"/>
                  <a:pt x="1280376" y="3913749"/>
                </a:cubicBezTo>
                <a:cubicBezTo>
                  <a:pt x="1812604" y="4213860"/>
                  <a:pt x="2870026" y="3780106"/>
                  <a:pt x="3193583" y="3744937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stealt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80432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탱커</a:t>
            </a:r>
          </a:p>
        </p:txBody>
      </p:sp>
      <p:sp>
        <p:nvSpPr>
          <p:cNvPr id="13" name="타원 12"/>
          <p:cNvSpPr/>
          <p:nvPr/>
        </p:nvSpPr>
        <p:spPr>
          <a:xfrm>
            <a:off x="8257737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근거리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312813" y="1024048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12813" y="4773437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원거리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딜러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7320" y="2866916"/>
            <a:ext cx="1167619" cy="116761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힐러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15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54923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27654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소모성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27654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회복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27654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스크롤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27654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5042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7773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97773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7773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7773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502558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9827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9827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29827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29827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 아이템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515196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42465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재화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42465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42465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PVP 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포인트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42465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67561" y="4484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40292" y="40194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기타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040292" y="51079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0292" y="57718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40292" y="64357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 판매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59912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59912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59912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31661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1661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31661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946979" y="252160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946979" y="286284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946979" y="319634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9762" y="704295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79762" y="738419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79762" y="77176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864359" y="705273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864359" y="739396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864359" y="772747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637680" y="4492077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110411" y="4026857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110411" y="511539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110411" y="577925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110411" y="644311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재료</a:t>
            </a:r>
            <a:r>
              <a:rPr kumimoji="1"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6959617" y="705035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959617" y="7391593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959617" y="7725095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-1012741" y="-1478226"/>
            <a:ext cx="13115841" cy="100877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2003" y="-2148714"/>
            <a:ext cx="1926077" cy="13329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아이템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695161" y="-366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167892" y="-50189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비소모성</a:t>
            </a:r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167892" y="58664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귀환석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167892" y="125050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장난감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9167892" y="191436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버프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971899" y="254736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971899" y="288859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9971899" y="322210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707799" y="4471975"/>
            <a:ext cx="2871536" cy="380357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180530" y="400675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의장 아이템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9180530" y="509529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무기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180530" y="575915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투구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180530" y="642301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악세사리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984537" y="705601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984537" y="7397249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984537" y="7730751"/>
            <a:ext cx="220332" cy="2479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5407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42873" y="6546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브론즈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7073" y="6546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실버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91273" y="6546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골드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연결선: 꺾임 7"/>
          <p:cNvCxnSpPr>
            <a:stCxn id="4" idx="2"/>
            <a:endCxn id="5" idx="2"/>
          </p:cNvCxnSpPr>
          <p:nvPr/>
        </p:nvCxnSpPr>
        <p:spPr>
          <a:xfrm rot="16200000" flipH="1">
            <a:off x="4068012" y="56905"/>
            <a:ext cx="12700" cy="3124200"/>
          </a:xfrm>
          <a:prstGeom prst="bentConnector3">
            <a:avLst>
              <a:gd name="adj1" fmla="val 41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72612" y="2159000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 </a:t>
            </a:r>
            <a:r>
              <a:rPr lang="ko-KR" altLang="en-US" dirty="0" err="1"/>
              <a:t>브론즈</a:t>
            </a:r>
            <a:r>
              <a:rPr lang="ko-KR" altLang="en-US" dirty="0"/>
              <a:t> </a:t>
            </a:r>
            <a:r>
              <a:rPr lang="en-US" altLang="ko-KR" dirty="0"/>
              <a:t>-&gt; 1</a:t>
            </a:r>
            <a:r>
              <a:rPr lang="ko-KR" altLang="en-US" dirty="0"/>
              <a:t>실버</a:t>
            </a:r>
          </a:p>
        </p:txBody>
      </p:sp>
      <p:cxnSp>
        <p:nvCxnSpPr>
          <p:cNvPr id="11" name="연결선: 꺾임 10"/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7192212" y="-907499"/>
            <a:ext cx="12700" cy="3124200"/>
          </a:xfrm>
          <a:prstGeom prst="bentConnector3">
            <a:avLst>
              <a:gd name="adj1" fmla="val 42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96812" y="-303452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r>
              <a:rPr lang="ko-KR" altLang="en-US" dirty="0"/>
              <a:t>실버 </a:t>
            </a:r>
            <a:r>
              <a:rPr lang="en-US" altLang="ko-KR" dirty="0"/>
              <a:t>-&gt; 1</a:t>
            </a:r>
            <a:r>
              <a:rPr lang="ko-KR" altLang="en-US" dirty="0"/>
              <a:t>골드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09573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96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9573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57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09573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11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36844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9573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161734" y="6229901"/>
            <a:ext cx="1926077" cy="96440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50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브론즈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61734" y="5074201"/>
            <a:ext cx="1926077" cy="96440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58</a:t>
            </a:r>
            <a:r>
              <a:rPr kumimoji="1" lang="ko-KR" altLang="en-US" sz="2000" dirty="0">
                <a:solidFill>
                  <a:schemeClr val="tx1"/>
                </a:solidFill>
              </a:rPr>
              <a:t>실버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61734" y="3918501"/>
            <a:ext cx="1926077" cy="9644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31</a:t>
            </a:r>
            <a:r>
              <a:rPr kumimoji="1" lang="ko-KR" altLang="en-US" sz="2000" dirty="0">
                <a:solidFill>
                  <a:schemeClr val="tx1"/>
                </a:solidFill>
              </a:rPr>
              <a:t>골드</a:t>
            </a:r>
            <a:endParaRPr kumimoji="1"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89005" y="3172411"/>
            <a:ext cx="2871536" cy="443488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161734" y="2762801"/>
            <a:ext cx="1926077" cy="9644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</a:rPr>
              <a:t>보유 금액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/>
          <p:cNvCxnSpPr>
            <a:stCxn id="24" idx="3"/>
            <a:endCxn id="28" idx="1"/>
          </p:cNvCxnSpPr>
          <p:nvPr/>
        </p:nvCxnSpPr>
        <p:spPr>
          <a:xfrm>
            <a:off x="4208380" y="5389856"/>
            <a:ext cx="34806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01647" y="4889535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</a:t>
            </a:r>
            <a:r>
              <a:rPr lang="ko-KR" altLang="en-US" dirty="0"/>
              <a:t>골드 </a:t>
            </a:r>
            <a:r>
              <a:rPr lang="en-US" altLang="ko-KR" dirty="0"/>
              <a:t>54</a:t>
            </a:r>
            <a:r>
              <a:rPr lang="ko-KR" altLang="en-US" dirty="0" err="1"/>
              <a:t>브론즈</a:t>
            </a:r>
            <a:r>
              <a:rPr lang="ko-KR" altLang="en-US" dirty="0"/>
              <a:t> 획득</a:t>
            </a:r>
          </a:p>
        </p:txBody>
      </p:sp>
    </p:spTree>
    <p:extLst>
      <p:ext uri="{BB962C8B-B14F-4D97-AF65-F5344CB8AC3E}">
        <p14:creationId xmlns:p14="http://schemas.microsoft.com/office/powerpoint/2010/main" val="1244294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몬스터의 사망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드랍 테이블에 따른 드랍 아이템 결정</a:t>
            </a:r>
          </a:p>
        </p:txBody>
      </p:sp>
      <p:sp>
        <p:nvSpPr>
          <p:cNvPr id="10" name="화살표: 갈매기형 수장 9"/>
          <p:cNvSpPr/>
          <p:nvPr/>
        </p:nvSpPr>
        <p:spPr>
          <a:xfrm>
            <a:off x="1135116" y="3508158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각 유저별로 드랍 아이템 별도 노출</a:t>
            </a:r>
          </a:p>
        </p:txBody>
      </p:sp>
      <p:sp>
        <p:nvSpPr>
          <p:cNvPr id="11" name="화살표: 갈매기형 수장 10"/>
          <p:cNvSpPr/>
          <p:nvPr/>
        </p:nvSpPr>
        <p:spPr>
          <a:xfrm>
            <a:off x="1135116" y="5182576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 획득 애니메이션 재생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해당 아이템의 획득 가능유무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아이템의 획득</a:t>
            </a:r>
          </a:p>
        </p:txBody>
      </p:sp>
      <p:sp>
        <p:nvSpPr>
          <p:cNvPr id="15" name="화살표: 갈매기형 수장 14"/>
          <p:cNvSpPr/>
          <p:nvPr/>
        </p:nvSpPr>
        <p:spPr>
          <a:xfrm>
            <a:off x="1135116" y="6858003"/>
            <a:ext cx="6747641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5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몬스터에 따라 드랍 테이블 설정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522485" y="3973570"/>
            <a:ext cx="7570737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모서리가 둥근 직사각형 70"/>
          <p:cNvSpPr/>
          <p:nvPr/>
        </p:nvSpPr>
        <p:spPr>
          <a:xfrm>
            <a:off x="8865385" y="6157745"/>
            <a:ext cx="3194369" cy="1518806"/>
          </a:xfrm>
          <a:prstGeom prst="roundRect">
            <a:avLst/>
          </a:prstGeom>
          <a:solidFill>
            <a:srgbClr val="FF000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844567" y="964613"/>
            <a:ext cx="3194369" cy="4441336"/>
          </a:xfrm>
          <a:prstGeom prst="roundRect">
            <a:avLst/>
          </a:prstGeom>
          <a:solidFill>
            <a:schemeClr val="accent6">
              <a:alpha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428392" y="-793573"/>
            <a:ext cx="3194369" cy="11812093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ㄴ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78524" y="2517066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0664" y="3227611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6154" y="976357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83058" y="146595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83058" y="4968189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006154" y="7774702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180877" y="349679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강타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34958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197638" y="4476530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공격속도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204349" y="1520128"/>
            <a:ext cx="2495253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특화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006154" y="8768339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[E] 91"/>
          <p:cNvCxnSpPr>
            <a:stCxn id="15" idx="3"/>
            <a:endCxn id="30" idx="1"/>
          </p:cNvCxnSpPr>
          <p:nvPr/>
        </p:nvCxnSpPr>
        <p:spPr>
          <a:xfrm>
            <a:off x="2241875" y="517115"/>
            <a:ext cx="2541183" cy="129174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/>
          <p:cNvCxnSpPr>
            <a:stCxn id="16" idx="3"/>
            <a:endCxn id="30" idx="1"/>
          </p:cNvCxnSpPr>
          <p:nvPr/>
        </p:nvCxnSpPr>
        <p:spPr>
          <a:xfrm flipV="1">
            <a:off x="2241875" y="1808859"/>
            <a:ext cx="2541183" cy="149600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/>
          <p:cNvCxnSpPr>
            <a:stCxn id="18" idx="3"/>
            <a:endCxn id="40" idx="1"/>
          </p:cNvCxnSpPr>
          <p:nvPr/>
        </p:nvCxnSpPr>
        <p:spPr>
          <a:xfrm>
            <a:off x="2241875" y="8880366"/>
            <a:ext cx="2764279" cy="23087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18" idx="3"/>
            <a:endCxn id="24" idx="1"/>
          </p:cNvCxnSpPr>
          <p:nvPr/>
        </p:nvCxnSpPr>
        <p:spPr>
          <a:xfrm>
            <a:off x="2241875" y="8880366"/>
            <a:ext cx="2764279" cy="122610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/>
          <p:cNvCxnSpPr>
            <a:stCxn id="18" idx="3"/>
            <a:endCxn id="39" idx="1"/>
          </p:cNvCxnSpPr>
          <p:nvPr/>
        </p:nvCxnSpPr>
        <p:spPr>
          <a:xfrm flipV="1">
            <a:off x="2241875" y="8117602"/>
            <a:ext cx="2764279" cy="76276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[E] 118"/>
          <p:cNvCxnSpPr>
            <a:stCxn id="15" idx="0"/>
            <a:endCxn id="43" idx="1"/>
          </p:cNvCxnSpPr>
          <p:nvPr/>
        </p:nvCxnSpPr>
        <p:spPr>
          <a:xfrm rot="16200000" flipH="1">
            <a:off x="3259163" y="-1488501"/>
            <a:ext cx="113079" cy="3438510"/>
          </a:xfrm>
          <a:prstGeom prst="bentConnector4">
            <a:avLst>
              <a:gd name="adj1" fmla="val -202160"/>
              <a:gd name="adj2" fmla="val 5938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6" idx="2"/>
            <a:endCxn id="20" idx="1"/>
          </p:cNvCxnSpPr>
          <p:nvPr/>
        </p:nvCxnSpPr>
        <p:spPr>
          <a:xfrm rot="5400000" flipH="1" flipV="1">
            <a:off x="3179929" y="1987030"/>
            <a:ext cx="77254" cy="3244216"/>
          </a:xfrm>
          <a:prstGeom prst="bentConnector4">
            <a:avLst>
              <a:gd name="adj1" fmla="val -295907"/>
              <a:gd name="adj2" fmla="val 5994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>
          <a:xfrm>
            <a:off x="9204349" y="651391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3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29" name="직선 화살표 연결선 128"/>
          <p:cNvCxnSpPr>
            <a:stCxn id="128" idx="0"/>
            <a:endCxn id="15" idx="2"/>
          </p:cNvCxnSpPr>
          <p:nvPr/>
        </p:nvCxnSpPr>
        <p:spPr>
          <a:xfrm flipV="1">
            <a:off x="1596447" y="860015"/>
            <a:ext cx="1" cy="421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8" idx="2"/>
            <a:endCxn id="16" idx="0"/>
          </p:cNvCxnSpPr>
          <p:nvPr/>
        </p:nvCxnSpPr>
        <p:spPr>
          <a:xfrm>
            <a:off x="1596447" y="2337020"/>
            <a:ext cx="1" cy="6249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8" idx="3"/>
            <a:endCxn id="30" idx="1"/>
          </p:cNvCxnSpPr>
          <p:nvPr/>
        </p:nvCxnSpPr>
        <p:spPr>
          <a:xfrm flipV="1">
            <a:off x="2782445" y="1808859"/>
            <a:ext cx="2000613" cy="6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다이아몬드 143"/>
          <p:cNvSpPr/>
          <p:nvPr/>
        </p:nvSpPr>
        <p:spPr>
          <a:xfrm>
            <a:off x="9265552" y="-84406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45" name="꺾인 연결선[E] 144"/>
          <p:cNvCxnSpPr>
            <a:stCxn id="48" idx="2"/>
            <a:endCxn id="144" idx="0"/>
          </p:cNvCxnSpPr>
          <p:nvPr/>
        </p:nvCxnSpPr>
        <p:spPr>
          <a:xfrm rot="16200000" flipH="1">
            <a:off x="8968434" y="-2327178"/>
            <a:ext cx="1895639" cy="107059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4" idx="2"/>
            <a:endCxn id="127" idx="0"/>
          </p:cNvCxnSpPr>
          <p:nvPr/>
        </p:nvCxnSpPr>
        <p:spPr>
          <a:xfrm>
            <a:off x="10451550" y="211018"/>
            <a:ext cx="426" cy="440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/>
          <p:cNvCxnSpPr>
            <a:stCxn id="17" idx="3"/>
            <a:endCxn id="34" idx="1"/>
          </p:cNvCxnSpPr>
          <p:nvPr/>
        </p:nvCxnSpPr>
        <p:spPr>
          <a:xfrm flipV="1">
            <a:off x="2241875" y="5311089"/>
            <a:ext cx="2541183" cy="78152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73" name="직선 화살표 연결선 172"/>
          <p:cNvCxnSpPr>
            <a:stCxn id="170" idx="0"/>
            <a:endCxn id="17" idx="2"/>
          </p:cNvCxnSpPr>
          <p:nvPr/>
        </p:nvCxnSpPr>
        <p:spPr>
          <a:xfrm flipH="1" flipV="1">
            <a:off x="1596448" y="6435515"/>
            <a:ext cx="4289" cy="627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170" idx="2"/>
            <a:endCxn id="18" idx="0"/>
          </p:cNvCxnSpPr>
          <p:nvPr/>
        </p:nvCxnSpPr>
        <p:spPr>
          <a:xfrm flipH="1">
            <a:off x="1596448" y="8117602"/>
            <a:ext cx="4289" cy="419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다이아몬드 180"/>
          <p:cNvSpPr/>
          <p:nvPr/>
        </p:nvSpPr>
        <p:spPr>
          <a:xfrm>
            <a:off x="9255753" y="8028739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cxnSp>
        <p:nvCxnSpPr>
          <p:cNvPr id="182" name="꺾인 연결선[E] 181"/>
          <p:cNvCxnSpPr>
            <a:stCxn id="181" idx="1"/>
            <a:endCxn id="39" idx="3"/>
          </p:cNvCxnSpPr>
          <p:nvPr/>
        </p:nvCxnSpPr>
        <p:spPr>
          <a:xfrm rot="10800000">
            <a:off x="7112821" y="8117603"/>
            <a:ext cx="2142932" cy="4386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4783058" y="6312985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cxnSp>
        <p:nvCxnSpPr>
          <p:cNvPr id="198" name="꺾인 연결선[E] 197"/>
          <p:cNvCxnSpPr>
            <a:stCxn id="17" idx="3"/>
            <a:endCxn id="197" idx="1"/>
          </p:cNvCxnSpPr>
          <p:nvPr/>
        </p:nvCxnSpPr>
        <p:spPr>
          <a:xfrm>
            <a:off x="2241875" y="6092615"/>
            <a:ext cx="2541183" cy="56327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[E] 59"/>
          <p:cNvCxnSpPr>
            <a:stCxn id="170" idx="3"/>
            <a:endCxn id="197" idx="2"/>
          </p:cNvCxnSpPr>
          <p:nvPr/>
        </p:nvCxnSpPr>
        <p:spPr>
          <a:xfrm flipV="1">
            <a:off x="2786735" y="6998785"/>
            <a:ext cx="3272753" cy="59127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225167" y="6713260"/>
            <a:ext cx="2495253" cy="6858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이동속도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225167" y="5844523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공통속성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</p:spTree>
    <p:extLst>
      <p:ext uri="{BB962C8B-B14F-4D97-AF65-F5344CB8AC3E}">
        <p14:creationId xmlns:p14="http://schemas.microsoft.com/office/powerpoint/2010/main" val="1722326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타원 46"/>
          <p:cNvSpPr/>
          <p:nvPr/>
        </p:nvSpPr>
        <p:spPr>
          <a:xfrm>
            <a:off x="1507755" y="2737852"/>
            <a:ext cx="4403532" cy="44035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33604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56" y="-948705"/>
            <a:ext cx="3181167" cy="2627498"/>
          </a:xfrm>
          <a:prstGeom prst="rect">
            <a:avLst/>
          </a:prstGeom>
        </p:spPr>
      </p:pic>
      <p:sp>
        <p:nvSpPr>
          <p:cNvPr id="6" name="곱하기 기호 5"/>
          <p:cNvSpPr/>
          <p:nvPr/>
        </p:nvSpPr>
        <p:spPr>
          <a:xfrm>
            <a:off x="1982694" y="-547655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6623" y="1823246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몬스터 사망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674423" y="-948705"/>
            <a:ext cx="3181167" cy="262749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110523" y="-34128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990033" y="14082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933930" y="207036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344530" y="136517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798135" y="247915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6321109" y="-163825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6543065" y="-154840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099153" y="-18758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cxnSpLocks/>
          </p:cNvCxnSpPr>
          <p:nvPr/>
        </p:nvCxnSpPr>
        <p:spPr>
          <a:xfrm>
            <a:off x="6321109" y="-97732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9907255" y="-141729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</p:cNvCxnSpPr>
          <p:nvPr/>
        </p:nvCxnSpPr>
        <p:spPr>
          <a:xfrm>
            <a:off x="10129211" y="-132744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9453650" y="-324504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>
            <a:off x="9675606" y="-234653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8043050" y="357613"/>
            <a:ext cx="0" cy="1497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8265006" y="447464"/>
            <a:ext cx="0" cy="1451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른쪽 27"/>
          <p:cNvSpPr/>
          <p:nvPr/>
        </p:nvSpPr>
        <p:spPr>
          <a:xfrm>
            <a:off x="4730445" y="265146"/>
            <a:ext cx="804041" cy="72575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853706" y="2925279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25423" y="3444560"/>
            <a:ext cx="3181167" cy="2627498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1561523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46623" y="5748716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384930" y="64636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795530" y="575843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249135" y="4641180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304706" y="7318544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드랍</a:t>
            </a:r>
          </a:p>
        </p:txBody>
      </p:sp>
      <p:cxnSp>
        <p:nvCxnSpPr>
          <p:cNvPr id="48" name="직선 화살표 연결선 47"/>
          <p:cNvCxnSpPr>
            <a:cxnSpLocks/>
            <a:endCxn id="47" idx="7"/>
          </p:cNvCxnSpPr>
          <p:nvPr/>
        </p:nvCxnSpPr>
        <p:spPr>
          <a:xfrm flipV="1">
            <a:off x="3709521" y="3382734"/>
            <a:ext cx="1556884" cy="1848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56208" y="3261491"/>
            <a:ext cx="1387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0.5m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715760" y="4359137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296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5641" y="3208685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6959026" y="2007912"/>
            <a:ext cx="3181167" cy="262749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395126" y="2922489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274636" y="43648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218533" y="5026984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629133" y="4321791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082738" y="3204532"/>
            <a:ext cx="662152" cy="66215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cxnSpLocks/>
            <a:stCxn id="6" idx="2"/>
          </p:cNvCxnSpPr>
          <p:nvPr/>
        </p:nvCxnSpPr>
        <p:spPr>
          <a:xfrm flipH="1">
            <a:off x="3251200" y="3253565"/>
            <a:ext cx="3143926" cy="795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  <a:stCxn id="10" idx="2"/>
          </p:cNvCxnSpPr>
          <p:nvPr/>
        </p:nvCxnSpPr>
        <p:spPr>
          <a:xfrm flipH="1">
            <a:off x="3266143" y="3535608"/>
            <a:ext cx="6816595" cy="535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  <a:stCxn id="9" idx="2"/>
          </p:cNvCxnSpPr>
          <p:nvPr/>
        </p:nvCxnSpPr>
        <p:spPr>
          <a:xfrm flipH="1" flipV="1">
            <a:off x="3251200" y="4094366"/>
            <a:ext cx="6377933" cy="558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8" idx="2"/>
          </p:cNvCxnSpPr>
          <p:nvPr/>
        </p:nvCxnSpPr>
        <p:spPr>
          <a:xfrm flipH="1" flipV="1">
            <a:off x="3242837" y="4115506"/>
            <a:ext cx="4975696" cy="1242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  <a:stCxn id="7" idx="2"/>
          </p:cNvCxnSpPr>
          <p:nvPr/>
        </p:nvCxnSpPr>
        <p:spPr>
          <a:xfrm flipH="1" flipV="1">
            <a:off x="3234474" y="4091766"/>
            <a:ext cx="3040162" cy="604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10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조건 달성</a:t>
            </a:r>
          </a:p>
        </p:txBody>
      </p:sp>
      <p:sp>
        <p:nvSpPr>
          <p:cNvPr id="5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6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테이블에 따라 보상 확인</a:t>
            </a:r>
          </a:p>
        </p:txBody>
      </p:sp>
      <p:sp>
        <p:nvSpPr>
          <p:cNvPr id="13" name="화살표: 갈매기형 수장 12"/>
          <p:cNvSpPr/>
          <p:nvPr/>
        </p:nvSpPr>
        <p:spPr>
          <a:xfrm>
            <a:off x="1135117" y="434536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여부 판별</a:t>
            </a:r>
          </a:p>
        </p:txBody>
      </p:sp>
      <p:sp>
        <p:nvSpPr>
          <p:cNvPr id="14" name="화살표: 갈매기형 수장 13"/>
          <p:cNvSpPr/>
          <p:nvPr/>
        </p:nvSpPr>
        <p:spPr>
          <a:xfrm>
            <a:off x="1135117" y="6019125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16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7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퀘스트 완료 보상 설정</a:t>
            </a:r>
          </a:p>
        </p:txBody>
      </p:sp>
      <p:sp>
        <p:nvSpPr>
          <p:cNvPr id="18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9" name="화살표: 갈매기형 수장 18"/>
          <p:cNvSpPr/>
          <p:nvPr/>
        </p:nvSpPr>
        <p:spPr>
          <a:xfrm>
            <a:off x="1135117" y="5180247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9" name="화살표: 톱니 모양의 오른쪽 8"/>
          <p:cNvSpPr/>
          <p:nvPr/>
        </p:nvSpPr>
        <p:spPr>
          <a:xfrm rot="5400000">
            <a:off x="-2126702" y="3577788"/>
            <a:ext cx="6779171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412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89" y="2278251"/>
            <a:ext cx="2847340" cy="2901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085492">
            <a:off x="2128813" y="706065"/>
            <a:ext cx="2537913" cy="19624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6350">
            <a:off x="2116863" y="2256348"/>
            <a:ext cx="3181167" cy="2627498"/>
          </a:xfrm>
          <a:prstGeom prst="rect">
            <a:avLst/>
          </a:prstGeom>
        </p:spPr>
      </p:pic>
      <p:sp>
        <p:nvSpPr>
          <p:cNvPr id="7" name="곱하기 기호 5"/>
          <p:cNvSpPr/>
          <p:nvPr/>
        </p:nvSpPr>
        <p:spPr>
          <a:xfrm>
            <a:off x="2285599" y="2456872"/>
            <a:ext cx="2226448" cy="22264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1200028" y="518021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던전 클리어 조건 달성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5749">
            <a:off x="705177" y="1568015"/>
            <a:ext cx="2537913" cy="19624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125" y="2992179"/>
            <a:ext cx="2537913" cy="19624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0070" y="428436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3820" y="2588880"/>
            <a:ext cx="2537913" cy="19624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3220" y="4895568"/>
            <a:ext cx="2537913" cy="1962432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cxnSpLocks/>
          </p:cNvCxnSpPr>
          <p:nvPr/>
        </p:nvCxnSpPr>
        <p:spPr>
          <a:xfrm flipH="1" flipV="1">
            <a:off x="8248261" y="1656651"/>
            <a:ext cx="1175657" cy="9322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4" idx="1"/>
          </p:cNvCxnSpPr>
          <p:nvPr/>
        </p:nvCxnSpPr>
        <p:spPr>
          <a:xfrm flipH="1" flipV="1">
            <a:off x="6885992" y="3694922"/>
            <a:ext cx="1674897" cy="34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</p:cNvCxnSpPr>
          <p:nvPr/>
        </p:nvCxnSpPr>
        <p:spPr>
          <a:xfrm flipH="1">
            <a:off x="7901733" y="4683320"/>
            <a:ext cx="999400" cy="8662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496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갈매기형 수장 3"/>
          <p:cNvSpPr/>
          <p:nvPr/>
        </p:nvSpPr>
        <p:spPr>
          <a:xfrm>
            <a:off x="1135117" y="1833403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클리어 조건 달성</a:t>
            </a:r>
          </a:p>
        </p:txBody>
      </p:sp>
      <p:sp>
        <p:nvSpPr>
          <p:cNvPr id="5" name="화살표: 갈매기형 수장 6"/>
          <p:cNvSpPr/>
          <p:nvPr/>
        </p:nvSpPr>
        <p:spPr>
          <a:xfrm>
            <a:off x="1135117" y="2670948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보상 테이블에 따라 보상 리스트 확인</a:t>
            </a:r>
          </a:p>
        </p:txBody>
      </p:sp>
      <p:sp>
        <p:nvSpPr>
          <p:cNvPr id="7" name="화살표: 갈매기형 수장 13"/>
          <p:cNvSpPr/>
          <p:nvPr/>
        </p:nvSpPr>
        <p:spPr>
          <a:xfrm>
            <a:off x="1135117" y="5177571"/>
            <a:ext cx="6747641" cy="61485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해당 아이템의 카운트 증가 및 획득문구 노출</a:t>
            </a:r>
          </a:p>
        </p:txBody>
      </p:sp>
      <p:sp>
        <p:nvSpPr>
          <p:cNvPr id="8" name="화살표: 갈매기형 수장 16"/>
          <p:cNvSpPr/>
          <p:nvPr/>
        </p:nvSpPr>
        <p:spPr>
          <a:xfrm>
            <a:off x="1135117" y="994524"/>
            <a:ext cx="6747641" cy="614855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던전 클리어 보상 설정</a:t>
            </a:r>
          </a:p>
        </p:txBody>
      </p:sp>
      <p:sp>
        <p:nvSpPr>
          <p:cNvPr id="9" name="화살표: 갈매기형 수장 17"/>
          <p:cNvSpPr/>
          <p:nvPr/>
        </p:nvSpPr>
        <p:spPr>
          <a:xfrm>
            <a:off x="1135117" y="3506489"/>
            <a:ext cx="6747641" cy="6148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플레이어 인벤토리 확인</a:t>
            </a:r>
          </a:p>
        </p:txBody>
      </p:sp>
      <p:sp>
        <p:nvSpPr>
          <p:cNvPr id="10" name="화살표: 갈매기형 수장 18"/>
          <p:cNvSpPr/>
          <p:nvPr/>
        </p:nvSpPr>
        <p:spPr>
          <a:xfrm>
            <a:off x="1135117" y="4342030"/>
            <a:ext cx="6747641" cy="6148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인벤토리에 아이템 저장</a:t>
            </a:r>
          </a:p>
        </p:txBody>
      </p:sp>
      <p:sp>
        <p:nvSpPr>
          <p:cNvPr id="11" name="화살표: 톱니 모양의 오른쪽 8"/>
          <p:cNvSpPr/>
          <p:nvPr/>
        </p:nvSpPr>
        <p:spPr>
          <a:xfrm rot="5400000">
            <a:off x="-1827158" y="3278245"/>
            <a:ext cx="6180083" cy="979432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갈매기형 수장 4"/>
          <p:cNvSpPr/>
          <p:nvPr/>
        </p:nvSpPr>
        <p:spPr>
          <a:xfrm>
            <a:off x="8244706" y="994525"/>
            <a:ext cx="1944414" cy="61485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13" name="화살표: 갈매기형 수장 5"/>
          <p:cNvSpPr/>
          <p:nvPr/>
        </p:nvSpPr>
        <p:spPr>
          <a:xfrm>
            <a:off x="8244706" y="1845867"/>
            <a:ext cx="1944414" cy="61485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화살표: 갈매기형 수장 15"/>
          <p:cNvSpPr/>
          <p:nvPr/>
        </p:nvSpPr>
        <p:spPr>
          <a:xfrm>
            <a:off x="8244706" y="2697209"/>
            <a:ext cx="1944414" cy="614854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749867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9755" y="634482"/>
            <a:ext cx="10618237" cy="8397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5821" y="447869"/>
            <a:ext cx="4236098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2650960" y="-428321"/>
            <a:ext cx="6995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/>
              <a:t>획득할 수 있는 모든 보상의 목록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060976" y="1766272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확정 보상 리스트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075852" y="447869"/>
            <a:ext cx="6606073" cy="119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705994" y="1766272"/>
            <a:ext cx="3345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/>
              <a:t>확률 보상 리스트</a:t>
            </a:r>
          </a:p>
        </p:txBody>
      </p:sp>
    </p:spTree>
    <p:extLst>
      <p:ext uri="{BB962C8B-B14F-4D97-AF65-F5344CB8AC3E}">
        <p14:creationId xmlns:p14="http://schemas.microsoft.com/office/powerpoint/2010/main" val="1493156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866759" y="790062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던전 클리어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7098268" y="974728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7599918" y="79006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098268" y="129223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7599918" y="110756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5" name="직선 화살표 연결선 14"/>
          <p:cNvCxnSpPr>
            <a:stCxn id="4" idx="2"/>
            <a:endCxn id="32" idx="0"/>
          </p:cNvCxnSpPr>
          <p:nvPr/>
        </p:nvCxnSpPr>
        <p:spPr>
          <a:xfrm>
            <a:off x="4724009" y="1577462"/>
            <a:ext cx="0" cy="536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/>
          <p:cNvSpPr/>
          <p:nvPr/>
        </p:nvSpPr>
        <p:spPr>
          <a:xfrm>
            <a:off x="3581009" y="2114111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확률에 의해 확률보상을 지급하는가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7" name="문서 36"/>
          <p:cNvSpPr/>
          <p:nvPr/>
        </p:nvSpPr>
        <p:spPr>
          <a:xfrm>
            <a:off x="6491843" y="2403038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확정보상 리스트중 </a:t>
            </a:r>
            <a:r>
              <a:rPr kumimoji="1" lang="en-US" altLang="ko-KR" dirty="0">
                <a:solidFill>
                  <a:prstClr val="black"/>
                </a:solidFill>
              </a:rPr>
              <a:t>2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8" name="문서 37"/>
          <p:cNvSpPr/>
          <p:nvPr/>
        </p:nvSpPr>
        <p:spPr>
          <a:xfrm>
            <a:off x="3866759" y="4071349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확정보상 </a:t>
            </a:r>
            <a:r>
              <a:rPr kumimoji="1" lang="en-US" altLang="ko-KR" dirty="0">
                <a:solidFill>
                  <a:prstClr val="black"/>
                </a:solidFill>
              </a:rPr>
              <a:t>1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r>
              <a:rPr kumimoji="1" lang="en-US" altLang="ko-KR" dirty="0">
                <a:solidFill>
                  <a:prstClr val="black"/>
                </a:solidFill>
              </a:rPr>
              <a:t>,</a:t>
            </a: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확률보상 </a:t>
            </a:r>
            <a:r>
              <a:rPr kumimoji="1" lang="en-US" altLang="ko-KR" dirty="0">
                <a:solidFill>
                  <a:prstClr val="black"/>
                </a:solidFill>
              </a:rPr>
              <a:t>1</a:t>
            </a:r>
            <a:r>
              <a:rPr kumimoji="1" lang="ko-KR" altLang="en-US" dirty="0">
                <a:solidFill>
                  <a:prstClr val="black"/>
                </a:solidFill>
              </a:rPr>
              <a:t>종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866759" y="5450733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출력 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2" name="직선 화살표 연결선 41"/>
          <p:cNvCxnSpPr>
            <a:stCxn id="32" idx="2"/>
            <a:endCxn id="38" idx="0"/>
          </p:cNvCxnSpPr>
          <p:nvPr/>
        </p:nvCxnSpPr>
        <p:spPr>
          <a:xfrm>
            <a:off x="4724009" y="3479365"/>
            <a:ext cx="0" cy="5919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2" idx="3"/>
            <a:endCxn id="37" idx="1"/>
          </p:cNvCxnSpPr>
          <p:nvPr/>
        </p:nvCxnSpPr>
        <p:spPr>
          <a:xfrm>
            <a:off x="5867009" y="2796738"/>
            <a:ext cx="6248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[E] 46"/>
          <p:cNvCxnSpPr>
            <a:stCxn id="37" idx="2"/>
            <a:endCxn id="39" idx="3"/>
          </p:cNvCxnSpPr>
          <p:nvPr/>
        </p:nvCxnSpPr>
        <p:spPr>
          <a:xfrm rot="5400000">
            <a:off x="5112151" y="3607490"/>
            <a:ext cx="2706051" cy="176783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8" idx="2"/>
            <a:endCxn id="39" idx="0"/>
          </p:cNvCxnSpPr>
          <p:nvPr/>
        </p:nvCxnSpPr>
        <p:spPr>
          <a:xfrm>
            <a:off x="4724009" y="4806693"/>
            <a:ext cx="0" cy="644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283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242047" y="1586753"/>
            <a:ext cx="5647765" cy="1499075"/>
          </a:xfrm>
          <a:custGeom>
            <a:avLst/>
            <a:gdLst>
              <a:gd name="connsiteX0" fmla="*/ 5647765 w 5647765"/>
              <a:gd name="connsiteY0" fmla="*/ 0 h 1499075"/>
              <a:gd name="connsiteX1" fmla="*/ 4141694 w 5647765"/>
              <a:gd name="connsiteY1" fmla="*/ 363071 h 1499075"/>
              <a:gd name="connsiteX2" fmla="*/ 2729753 w 5647765"/>
              <a:gd name="connsiteY2" fmla="*/ 1492623 h 1499075"/>
              <a:gd name="connsiteX3" fmla="*/ 1411941 w 5647765"/>
              <a:gd name="connsiteY3" fmla="*/ 833718 h 1499075"/>
              <a:gd name="connsiteX4" fmla="*/ 0 w 5647765"/>
              <a:gd name="connsiteY4" fmla="*/ 1035423 h 149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7765" h="1499075">
                <a:moveTo>
                  <a:pt x="5647765" y="0"/>
                </a:moveTo>
                <a:cubicBezTo>
                  <a:pt x="5137897" y="57150"/>
                  <a:pt x="4628029" y="114301"/>
                  <a:pt x="4141694" y="363071"/>
                </a:cubicBezTo>
                <a:cubicBezTo>
                  <a:pt x="3655359" y="611841"/>
                  <a:pt x="3184712" y="1414182"/>
                  <a:pt x="2729753" y="1492623"/>
                </a:cubicBezTo>
                <a:cubicBezTo>
                  <a:pt x="2274794" y="1571064"/>
                  <a:pt x="1866900" y="909918"/>
                  <a:pt x="1411941" y="833718"/>
                </a:cubicBezTo>
                <a:cubicBezTo>
                  <a:pt x="956982" y="757518"/>
                  <a:pt x="478491" y="896470"/>
                  <a:pt x="0" y="1035423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6131" y="174568"/>
            <a:ext cx="11754196" cy="65504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564777" y="4781005"/>
            <a:ext cx="1058091" cy="1058091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0000">
                <a:srgbClr val="FFC000"/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851566" y="5068387"/>
            <a:ext cx="483325" cy="48332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120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ultra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54880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4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808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012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Skill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336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764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9966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622868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77" y="275621"/>
            <a:ext cx="1965161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map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7805" y="349136"/>
            <a:ext cx="762962" cy="931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19242" y="349136"/>
            <a:ext cx="2099330" cy="277224"/>
          </a:xfrm>
          <a:prstGeom prst="rect">
            <a:avLst/>
          </a:prstGeom>
          <a:solidFill>
            <a:srgbClr val="FF0000">
              <a:alpha val="45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60779" y="1003104"/>
            <a:ext cx="1757793" cy="277225"/>
          </a:xfrm>
          <a:prstGeom prst="rect">
            <a:avLst/>
          </a:prstGeom>
          <a:gradFill flip="none" rotWithShape="1">
            <a:gsLst>
              <a:gs pos="75000">
                <a:srgbClr val="FFC000"/>
              </a:gs>
              <a:gs pos="76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313059" y="1003103"/>
            <a:ext cx="277225" cy="2772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09443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44513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29505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14498" y="708349"/>
            <a:ext cx="172208" cy="212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99490" y="708349"/>
            <a:ext cx="172208" cy="212766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84482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69474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954467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39459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24451" y="708349"/>
            <a:ext cx="172208" cy="212766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73798" y="4569131"/>
            <a:ext cx="2843388" cy="19651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신창섭 </a:t>
            </a:r>
            <a:r>
              <a:rPr kumimoji="1" lang="en-US" altLang="ko-KR" sz="12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너때문에 파티를 망쳤으니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           책임져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44092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Skill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1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90856" y="5662747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item</a:t>
            </a:r>
          </a:p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1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5131" y="6119446"/>
            <a:ext cx="2380567" cy="27572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ysClr val="windowText" lastClr="000000"/>
                </a:solidFill>
              </a:rPr>
              <a:t>김형준 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 알겠습니다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.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379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일반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045668" y="4262511"/>
            <a:ext cx="568737" cy="2354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ysClr val="windowText" lastClr="000000"/>
                </a:solidFill>
              </a:rPr>
              <a:t>시스템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3746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174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40680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63886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31874" y="6218820"/>
            <a:ext cx="352697" cy="3526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000" dirty="0">
                <a:solidFill>
                  <a:prstClr val="black"/>
                </a:solidFill>
              </a:rPr>
              <a:t>Tog</a:t>
            </a:r>
          </a:p>
          <a:p>
            <a:pPr lvl="0" algn="ctr"/>
            <a:r>
              <a:rPr kumimoji="1" lang="en-US" altLang="ko-KR" sz="1000" dirty="0" err="1">
                <a:solidFill>
                  <a:prstClr val="black"/>
                </a:solidFill>
              </a:rPr>
              <a:t>gle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V="1">
            <a:off x="7576456" y="174568"/>
            <a:ext cx="0" cy="2180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 flipH="1" flipV="1">
            <a:off x="7576456" y="2354580"/>
            <a:ext cx="4393871" cy="1907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88" y="2485946"/>
            <a:ext cx="1071932" cy="1209040"/>
          </a:xfrm>
          <a:prstGeom prst="rect">
            <a:avLst/>
          </a:prstGeom>
        </p:spPr>
      </p:pic>
      <p:cxnSp>
        <p:nvCxnSpPr>
          <p:cNvPr id="45" name="직선 연결선[R] 44"/>
          <p:cNvCxnSpPr/>
          <p:nvPr/>
        </p:nvCxnSpPr>
        <p:spPr>
          <a:xfrm flipH="1" flipV="1">
            <a:off x="3921446" y="673331"/>
            <a:ext cx="1996028" cy="915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5917474" y="174568"/>
            <a:ext cx="0" cy="14143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 flipV="1">
            <a:off x="5917474" y="511233"/>
            <a:ext cx="1658982" cy="10776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2088491" y="2027049"/>
            <a:ext cx="1022985" cy="102298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262">
            <a:off x="2528210" y="2532833"/>
            <a:ext cx="1022985" cy="10229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868">
            <a:off x="2305607" y="3046708"/>
            <a:ext cx="1022985" cy="102298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1778193" y="3327187"/>
            <a:ext cx="1022985" cy="1022985"/>
          </a:xfrm>
          <a:prstGeom prst="rect">
            <a:avLst/>
          </a:prstGeom>
        </p:spPr>
      </p:pic>
      <p:sp>
        <p:nvSpPr>
          <p:cNvPr id="52" name="호 51"/>
          <p:cNvSpPr/>
          <p:nvPr/>
        </p:nvSpPr>
        <p:spPr>
          <a:xfrm rot="4829520">
            <a:off x="414218" y="1987585"/>
            <a:ext cx="2808325" cy="1485215"/>
          </a:xfrm>
          <a:prstGeom prst="arc">
            <a:avLst/>
          </a:prstGeom>
          <a:solidFill>
            <a:srgbClr val="FFFF00">
              <a:alpha val="78000"/>
            </a:srgbClr>
          </a:solidFill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1487112" y="1565411"/>
            <a:ext cx="780127" cy="848338"/>
            <a:chOff x="5283447" y="2363113"/>
            <a:chExt cx="1443924" cy="1570175"/>
          </a:xfrm>
        </p:grpSpPr>
        <p:sp>
          <p:nvSpPr>
            <p:cNvPr id="54" name="타원 53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56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5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7" b="98519" l="1341" r="98902">
                        <a14:foregroundMark x1="36585" y1="60988" x2="54146" y2="78272"/>
                        <a14:foregroundMark x1="60610" y1="93580" x2="59634" y2="83333"/>
                        <a14:foregroundMark x1="59146" y1="95802" x2="62927" y2="95062"/>
                        <a14:foregroundMark x1="32195" y1="85309" x2="32195" y2="77407"/>
                        <a14:foregroundMark x1="4878" y1="89753" x2="23293" y2="82346"/>
                        <a14:foregroundMark x1="20976" y1="74815" x2="35122" y2="68395"/>
                        <a14:foregroundMark x1="21585" y1="61728" x2="26220" y2="65185"/>
                        <a14:foregroundMark x1="22195" y1="53704" x2="18902" y2="32099"/>
                        <a14:foregroundMark x1="37439" y1="56420" x2="33415" y2="5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8" y="1967702"/>
            <a:ext cx="1364415" cy="134777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326356" y="1295216"/>
            <a:ext cx="780127" cy="848338"/>
            <a:chOff x="5283447" y="2363113"/>
            <a:chExt cx="1443924" cy="1570175"/>
          </a:xfrm>
        </p:grpSpPr>
        <p:sp>
          <p:nvSpPr>
            <p:cNvPr id="59" name="타원 58"/>
            <p:cNvSpPr/>
            <p:nvPr/>
          </p:nvSpPr>
          <p:spPr>
            <a:xfrm>
              <a:off x="5283447" y="3133188"/>
              <a:ext cx="800100" cy="8001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solidFill>
                    <a:srgbClr val="FF0000"/>
                  </a:solidFill>
                </a:rPr>
                <a:t>Fever</a:t>
              </a:r>
              <a:endParaRPr kumimoji="1"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5" r="17971"/>
            <a:stretch/>
          </p:blipFill>
          <p:spPr>
            <a:xfrm>
              <a:off x="5438606" y="2363113"/>
              <a:ext cx="1288765" cy="1286465"/>
            </a:xfrm>
            <a:prstGeom prst="rect">
              <a:avLst/>
            </a:prstGeom>
          </p:spPr>
        </p:pic>
        <p:sp>
          <p:nvSpPr>
            <p:cNvPr id="61" name="TextBox 8"/>
            <p:cNvSpPr txBox="1"/>
            <p:nvPr/>
          </p:nvSpPr>
          <p:spPr>
            <a:xfrm>
              <a:off x="5399412" y="2415961"/>
              <a:ext cx="602888" cy="740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dirty="0">
                  <a:solidFill>
                    <a:srgbClr val="FF0000"/>
                  </a:solidFill>
                </a:rPr>
                <a:t>2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30" b="98481" l="1792" r="89932">
                        <a14:backgroundMark x1="22270" y1="62033" x2="27304" y2="51402"/>
                        <a14:backgroundMark x1="57765" y1="65537" x2="85751" y2="66238"/>
                        <a14:backgroundMark x1="39078" y1="66005" x2="42833" y2="7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70" y="3555583"/>
            <a:ext cx="2580640" cy="188483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4" y="653035"/>
            <a:ext cx="3181167" cy="2627498"/>
          </a:xfrm>
          <a:prstGeom prst="rect">
            <a:avLst/>
          </a:prstGeom>
        </p:spPr>
      </p:pic>
      <p:sp>
        <p:nvSpPr>
          <p:cNvPr id="64" name="번개[L] 63"/>
          <p:cNvSpPr/>
          <p:nvPr/>
        </p:nvSpPr>
        <p:spPr>
          <a:xfrm rot="20700000">
            <a:off x="7174893" y="2294255"/>
            <a:ext cx="2636157" cy="2459695"/>
          </a:xfrm>
          <a:prstGeom prst="lightningBolt">
            <a:avLst/>
          </a:prstGeom>
          <a:gradFill flip="none" rotWithShape="1">
            <a:gsLst>
              <a:gs pos="0">
                <a:srgbClr val="00B0F0"/>
              </a:gs>
              <a:gs pos="91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9622129" y="3607846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궁극기</a:t>
            </a:r>
            <a:r>
              <a:rPr lang="en-US" altLang="ko-KR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!</a:t>
            </a:r>
          </a:p>
        </p:txBody>
      </p:sp>
      <p:sp>
        <p:nvSpPr>
          <p:cNvPr id="66" name="타원 65"/>
          <p:cNvSpPr/>
          <p:nvPr/>
        </p:nvSpPr>
        <p:spPr>
          <a:xfrm>
            <a:off x="3418572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880507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352796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83369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281201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418572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D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880507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F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352796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Q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83369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W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281201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E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702149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7164084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636373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8117275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8564778" y="5497690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702149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7164084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636373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117275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8564778" y="5979023"/>
            <a:ext cx="204852" cy="2048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94477" y="2316394"/>
            <a:ext cx="1965161" cy="68189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ysClr val="windowText" lastClr="000000"/>
                </a:solidFill>
              </a:rPr>
              <a:t>무덤 훼손</a:t>
            </a:r>
            <a:endParaRPr kumimoji="1" lang="en-US" altLang="ko-KR" sz="1200" dirty="0">
              <a:solidFill>
                <a:sysClr val="windowText" lastClr="000000"/>
              </a:solidFill>
            </a:endParaRPr>
          </a:p>
          <a:p>
            <a:r>
              <a:rPr kumimoji="1" lang="ko-KR" altLang="en-US" sz="800" dirty="0">
                <a:solidFill>
                  <a:sysClr val="windowText" lastClr="000000"/>
                </a:solidFill>
              </a:rPr>
              <a:t>마을의 무덤을 훼손시키고 있는 마물을 잡아라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(0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/</a:t>
            </a:r>
            <a:r>
              <a:rPr kumimoji="1"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sz="800" dirty="0">
                <a:solidFill>
                  <a:sysClr val="windowText" lastClr="000000"/>
                </a:solidFill>
              </a:rPr>
              <a:t>1)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44" b="89776" l="0" r="100000">
                        <a14:foregroundMark x1="89457" y1="64377" x2="88978" y2="7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4458">
            <a:off x="3365723" y="4031742"/>
            <a:ext cx="1022985" cy="102298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92" b="99096" l="1546" r="97423">
                        <a14:foregroundMark x1="64605" y1="17571" x2="65120" y2="25452"/>
                        <a14:foregroundMark x1="34536" y1="81525" x2="38832" y2="92636"/>
                        <a14:backgroundMark x1="28351" y1="88372" x2="31271" y2="91602"/>
                        <a14:backgroundMark x1="42612" y1="69121" x2="42268" y2="74806"/>
                        <a14:backgroundMark x1="66495" y1="85917" x2="66495" y2="94444"/>
                        <a14:backgroundMark x1="49313" y1="74806" x2="51718" y2="68734"/>
                        <a14:backgroundMark x1="44158" y1="86951" x2="4415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032258"/>
            <a:ext cx="1189370" cy="1581739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451">
            <a:off x="3899334" y="3826072"/>
            <a:ext cx="2458500" cy="546273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6190011" y="5266041"/>
            <a:ext cx="3115391" cy="1205159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47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97284" y="1122973"/>
            <a:ext cx="2560772" cy="4982076"/>
            <a:chOff x="8490856" y="5497690"/>
            <a:chExt cx="352697" cy="686185"/>
          </a:xfrm>
        </p:grpSpPr>
        <p:sp>
          <p:nvSpPr>
            <p:cNvPr id="4" name="직사각형 3"/>
            <p:cNvSpPr/>
            <p:nvPr/>
          </p:nvSpPr>
          <p:spPr>
            <a:xfrm>
              <a:off x="8490856" y="5662747"/>
              <a:ext cx="352697" cy="3526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endParaRPr kumimoji="1" lang="ko-KR" altLang="en-US" sz="4400" dirty="0">
                <a:solidFill>
                  <a:prstClr val="black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8564778" y="5497690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4000" dirty="0">
                  <a:solidFill>
                    <a:sysClr val="windowText" lastClr="000000"/>
                  </a:solidFill>
                </a:rPr>
                <a:t>12</a:t>
              </a:r>
              <a:endParaRPr kumimoji="1" lang="ko-KR" altLang="en-US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8564778" y="5979023"/>
              <a:ext cx="204852" cy="20485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5400" dirty="0">
                  <a:solidFill>
                    <a:sysClr val="windowText" lastClr="000000"/>
                  </a:solidFill>
                </a:rPr>
                <a:t>5</a:t>
              </a:r>
              <a:endParaRPr kumimoji="1" lang="ko-KR" altLang="en-US" sz="54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86" y="2822683"/>
            <a:ext cx="1558159" cy="1558159"/>
          </a:xfrm>
          <a:prstGeom prst="rect">
            <a:avLst/>
          </a:prstGeom>
        </p:spPr>
      </p:pic>
      <p:sp>
        <p:nvSpPr>
          <p:cNvPr id="11" name="설명선 1[L] 10"/>
          <p:cNvSpPr/>
          <p:nvPr/>
        </p:nvSpPr>
        <p:spPr>
          <a:xfrm>
            <a:off x="3921691" y="1291356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70840"/>
              <a:gd name="adj4" fmla="val -3802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아이템의 잔여 갯수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설명선 1[L] 11"/>
          <p:cNvSpPr/>
          <p:nvPr/>
        </p:nvSpPr>
        <p:spPr>
          <a:xfrm>
            <a:off x="4174600" y="3038715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103962"/>
              <a:gd name="adj4" fmla="val -291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ysClr val="windowText" lastClr="000000"/>
                </a:solidFill>
              </a:rPr>
              <a:t>아이템의 이미지 표기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설명선 1[L] 12"/>
          <p:cNvSpPr/>
          <p:nvPr/>
        </p:nvSpPr>
        <p:spPr>
          <a:xfrm>
            <a:off x="3759442" y="5077574"/>
            <a:ext cx="3918999" cy="856770"/>
          </a:xfrm>
          <a:prstGeom prst="borderCallout1">
            <a:avLst>
              <a:gd name="adj1" fmla="val 68008"/>
              <a:gd name="adj2" fmla="val -3819"/>
              <a:gd name="adj3" fmla="val 41398"/>
              <a:gd name="adj4" fmla="val -3440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해당 칸의 단축키 번호 표기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837698" y="2321377"/>
            <a:ext cx="2560772" cy="25607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kumimoji="1"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374412" y="1122973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4000" dirty="0">
                <a:solidFill>
                  <a:sysClr val="windowText" lastClr="000000"/>
                </a:solidFill>
              </a:rPr>
              <a:t>12</a:t>
            </a:r>
            <a:endParaRPr kumimoji="1" lang="ko-KR" alt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374412" y="4617712"/>
            <a:ext cx="1487337" cy="14873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400" dirty="0">
                <a:solidFill>
                  <a:sysClr val="windowText" lastClr="000000"/>
                </a:solidFill>
              </a:rPr>
              <a:t>5</a:t>
            </a:r>
            <a:endParaRPr kumimoji="1" lang="ko-KR" altLang="en-US" sz="5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00" y="2822683"/>
            <a:ext cx="1558159" cy="155815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837693" y="2321377"/>
            <a:ext cx="2560772" cy="2560772"/>
          </a:xfrm>
          <a:prstGeom prst="rect">
            <a:avLst/>
          </a:prstGeom>
          <a:solidFill>
            <a:schemeClr val="bg1">
              <a:lumMod val="50000"/>
              <a:alpha val="58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1" lang="en-US" altLang="ko-KR" sz="11500" dirty="0">
                <a:solidFill>
                  <a:schemeClr val="bg1"/>
                </a:solidFill>
              </a:rPr>
              <a:t>5</a:t>
            </a:r>
            <a:endParaRPr kumimoji="1" lang="ko-KR" altLang="en-US" sz="11500" dirty="0">
              <a:solidFill>
                <a:schemeClr val="bg1"/>
              </a:solidFill>
            </a:endParaRPr>
          </a:p>
        </p:txBody>
      </p:sp>
      <p:sp>
        <p:nvSpPr>
          <p:cNvPr id="21" name="설명선 1[L] 20"/>
          <p:cNvSpPr/>
          <p:nvPr/>
        </p:nvSpPr>
        <p:spPr>
          <a:xfrm>
            <a:off x="10435971" y="1599783"/>
            <a:ext cx="3918999" cy="856770"/>
          </a:xfrm>
          <a:prstGeom prst="borderCallout1">
            <a:avLst>
              <a:gd name="adj1" fmla="val 62487"/>
              <a:gd name="adj2" fmla="val -3819"/>
              <a:gd name="adj3" fmla="val 161005"/>
              <a:gd name="adj4" fmla="val -1147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백그라운드 반투명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남은 시간 표기</a:t>
            </a:r>
          </a:p>
        </p:txBody>
      </p:sp>
    </p:spTree>
    <p:extLst>
      <p:ext uri="{BB962C8B-B14F-4D97-AF65-F5344CB8AC3E}">
        <p14:creationId xmlns:p14="http://schemas.microsoft.com/office/powerpoint/2010/main" val="1199550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4338591" y="603242"/>
            <a:ext cx="2537913" cy="196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8656" y="368160"/>
            <a:ext cx="226035" cy="473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73" y="842017"/>
            <a:ext cx="1303400" cy="1480494"/>
          </a:xfrm>
          <a:prstGeom prst="rect">
            <a:avLst/>
          </a:prstGeom>
        </p:spPr>
      </p:pic>
      <p:sp>
        <p:nvSpPr>
          <p:cNvPr id="7" name="모서리가 둥근 직사각형 3"/>
          <p:cNvSpPr/>
          <p:nvPr/>
        </p:nvSpPr>
        <p:spPr>
          <a:xfrm>
            <a:off x="4076309" y="228086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플레이어에게 임무 부여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3"/>
          <p:cNvSpPr/>
          <p:nvPr/>
        </p:nvSpPr>
        <p:spPr>
          <a:xfrm>
            <a:off x="7534691" y="3685661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임무 수행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3"/>
          <p:cNvSpPr/>
          <p:nvPr/>
        </p:nvSpPr>
        <p:spPr>
          <a:xfrm>
            <a:off x="1016873" y="3685660"/>
            <a:ext cx="4543816" cy="27532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임무 완료에 따른 보상 지급 및 시나리오 진행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7932347" y="3664899"/>
            <a:ext cx="2537913" cy="196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41" b="99908" l="1985" r="98321">
                        <a14:backgroundMark x1="69847" y1="76987" x2="88931" y2="91682"/>
                        <a14:backgroundMark x1="73969" y1="60074" x2="94198" y2="76617"/>
                        <a14:backgroundMark x1="49008" y1="73013" x2="49160" y2="84843"/>
                        <a14:backgroundMark x1="17863" y1="89372" x2="55115" y2="86229"/>
                        <a14:backgroundMark x1="64046" y1="88262" x2="64733" y2="95564"/>
                        <a14:backgroundMark x1="64198" y1="86414" x2="64198" y2="89187"/>
                        <a14:backgroundMark x1="56641" y1="85860" x2="44656" y2="86044"/>
                        <a14:backgroundMark x1="54122" y1="83734" x2="54122" y2="83734"/>
                        <a14:backgroundMark x1="62977" y1="21257" x2="62977" y2="21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409" y="3857813"/>
            <a:ext cx="1908827" cy="1576604"/>
          </a:xfrm>
          <a:prstGeom prst="rect">
            <a:avLst/>
          </a:prstGeom>
        </p:spPr>
      </p:pic>
      <p:sp>
        <p:nvSpPr>
          <p:cNvPr id="13" name="곱하기 기호 5"/>
          <p:cNvSpPr/>
          <p:nvPr/>
        </p:nvSpPr>
        <p:spPr>
          <a:xfrm>
            <a:off x="10076688" y="4076523"/>
            <a:ext cx="1357894" cy="135789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23" y="4253229"/>
            <a:ext cx="985574" cy="100448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5380">
            <a:off x="1320637" y="3883105"/>
            <a:ext cx="2537913" cy="19624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9303" y="3857813"/>
            <a:ext cx="1159227" cy="1480494"/>
          </a:xfrm>
          <a:prstGeom prst="rect">
            <a:avLst/>
          </a:prstGeom>
        </p:spPr>
      </p:pic>
      <p:sp>
        <p:nvSpPr>
          <p:cNvPr id="17" name="화살표: 톱니 모양의 오른쪽 16"/>
          <p:cNvSpPr/>
          <p:nvPr/>
        </p:nvSpPr>
        <p:spPr>
          <a:xfrm rot="2637460">
            <a:off x="8699543" y="2622390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톱니 모양의 오른쪽 17"/>
          <p:cNvSpPr/>
          <p:nvPr/>
        </p:nvSpPr>
        <p:spPr>
          <a:xfrm rot="10800000">
            <a:off x="5865879" y="4786628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톱니 모양의 오른쪽 18"/>
          <p:cNvSpPr/>
          <p:nvPr/>
        </p:nvSpPr>
        <p:spPr>
          <a:xfrm rot="19288269">
            <a:off x="2949204" y="2702719"/>
            <a:ext cx="1097239" cy="666750"/>
          </a:xfrm>
          <a:prstGeom prst="notch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80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/>
          <p:nvPr/>
        </p:nvSpPr>
        <p:spPr>
          <a:xfrm>
            <a:off x="80097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5911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17798" y="-793572"/>
            <a:ext cx="2639975" cy="10337083"/>
          </a:xfrm>
          <a:prstGeom prst="roundRect">
            <a:avLst/>
          </a:prstGeom>
          <a:solidFill>
            <a:srgbClr val="7030A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12843" y="-4472242"/>
            <a:ext cx="3524828" cy="2481943"/>
          </a:xfrm>
          <a:prstGeom prst="roundRect">
            <a:avLst/>
          </a:prstGeom>
          <a:solidFill>
            <a:srgbClr val="FF48FA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71724" y="-2953497"/>
            <a:ext cx="2106667" cy="685800"/>
          </a:xfrm>
          <a:prstGeom prst="round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83942" y="-3867941"/>
            <a:ext cx="2106667" cy="685800"/>
          </a:xfrm>
          <a:prstGeom prst="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발열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51021" y="1742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힘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1021" y="296196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민첩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1021" y="5749715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51021" y="8537466"/>
            <a:ext cx="1290854" cy="685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체력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9297" y="-3707200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직업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477925" y="-3704413"/>
            <a:ext cx="1806064" cy="964713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레벨</a:t>
            </a:r>
          </a:p>
        </p:txBody>
      </p:sp>
      <p:cxnSp>
        <p:nvCxnSpPr>
          <p:cNvPr id="56" name="꺾인 연결선[E] 55"/>
          <p:cNvCxnSpPr>
            <a:stCxn id="48" idx="2"/>
          </p:cNvCxnSpPr>
          <p:nvPr/>
        </p:nvCxnSpPr>
        <p:spPr>
          <a:xfrm rot="5400000">
            <a:off x="3865551" y="-6881816"/>
            <a:ext cx="1373290" cy="96575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/>
          <p:cNvCxnSpPr>
            <a:endCxn id="18" idx="1"/>
          </p:cNvCxnSpPr>
          <p:nvPr/>
        </p:nvCxnSpPr>
        <p:spPr>
          <a:xfrm rot="16200000" flipH="1">
            <a:off x="-4414143" y="3515202"/>
            <a:ext cx="9523838" cy="120648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/>
          <p:cNvCxnSpPr>
            <a:endCxn id="17" idx="1"/>
          </p:cNvCxnSpPr>
          <p:nvPr/>
        </p:nvCxnSpPr>
        <p:spPr>
          <a:xfrm rot="16200000" flipH="1">
            <a:off x="-2950540" y="2191054"/>
            <a:ext cx="6596630" cy="12064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/>
          <p:cNvCxnSpPr>
            <a:endCxn id="16" idx="1"/>
          </p:cNvCxnSpPr>
          <p:nvPr/>
        </p:nvCxnSpPr>
        <p:spPr>
          <a:xfrm rot="16200000" flipH="1">
            <a:off x="-1626396" y="727448"/>
            <a:ext cx="3948340" cy="120649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>
            <a:endCxn id="15" idx="1"/>
          </p:cNvCxnSpPr>
          <p:nvPr/>
        </p:nvCxnSpPr>
        <p:spPr>
          <a:xfrm rot="16200000" flipH="1">
            <a:off x="-532207" y="-966114"/>
            <a:ext cx="1759665" cy="12067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다이아몬드 127"/>
          <p:cNvSpPr/>
          <p:nvPr/>
        </p:nvSpPr>
        <p:spPr>
          <a:xfrm>
            <a:off x="410449" y="1281941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170" name="다이아몬드 169"/>
          <p:cNvSpPr/>
          <p:nvPr/>
        </p:nvSpPr>
        <p:spPr>
          <a:xfrm>
            <a:off x="414739" y="7062523"/>
            <a:ext cx="2371996" cy="1055079"/>
          </a:xfrm>
          <a:prstGeom prst="diamond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장비착용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32186" y="-4802987"/>
            <a:ext cx="2495253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전투 속성</a:t>
            </a:r>
          </a:p>
        </p:txBody>
      </p:sp>
      <p:cxnSp>
        <p:nvCxnSpPr>
          <p:cNvPr id="64" name="직선 화살표 연결선 63"/>
          <p:cNvCxnSpPr>
            <a:stCxn id="35" idx="3"/>
            <a:endCxn id="61" idx="1"/>
          </p:cNvCxnSpPr>
          <p:nvPr/>
        </p:nvCxnSpPr>
        <p:spPr>
          <a:xfrm flipV="1">
            <a:off x="3645361" y="-3231270"/>
            <a:ext cx="567482" cy="64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3"/>
            <a:endCxn id="48" idx="1"/>
          </p:cNvCxnSpPr>
          <p:nvPr/>
        </p:nvCxnSpPr>
        <p:spPr>
          <a:xfrm>
            <a:off x="7737671" y="-3231270"/>
            <a:ext cx="740254" cy="92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5831" y="-1110770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1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차스텟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28392" y="-793572"/>
            <a:ext cx="3194369" cy="3755538"/>
          </a:xfrm>
          <a:prstGeom prst="roundRect">
            <a:avLst/>
          </a:prstGeom>
          <a:solidFill>
            <a:srgbClr val="00B0F0">
              <a:alpha val="4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59348" y="963140"/>
            <a:ext cx="2495253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치명타 회피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2135041" y="195145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r>
              <a:rPr kumimoji="1" lang="ko-KR" altLang="en-US" sz="2800" dirty="0">
                <a:solidFill>
                  <a:sysClr val="windowText" lastClr="000000"/>
                </a:solidFill>
              </a:rPr>
              <a:t>회복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83058" y="-3581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>
                <a:solidFill>
                  <a:sysClr val="windowText" lastClr="000000"/>
                </a:solidFill>
              </a:rPr>
              <a:t>물리 공격력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83058" y="957820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관통률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53642" y="-35817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</a:rPr>
              <a:t>방어도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2135042" y="-55606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효과 저항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2135041" y="987794"/>
            <a:ext cx="2106667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ysClr val="windowText" lastClr="000000"/>
                </a:solidFill>
              </a:rPr>
              <a:t>HP</a:t>
            </a:r>
            <a:endParaRPr kumimoji="1"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83058" y="1951457"/>
            <a:ext cx="2552860" cy="685800"/>
          </a:xfrm>
          <a:prstGeom prst="roundRect">
            <a:avLst/>
          </a:prstGeom>
          <a:solidFill>
            <a:srgbClr val="FBDDE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마력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1233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공격능력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7047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방어능력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2286131" y="-1167688"/>
            <a:ext cx="1804490" cy="6858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ysClr val="windowText" lastClr="000000"/>
                </a:solidFill>
              </a:rPr>
              <a:t>생존능력</a:t>
            </a:r>
          </a:p>
        </p:txBody>
      </p:sp>
    </p:spTree>
    <p:extLst>
      <p:ext uri="{BB962C8B-B14F-4D97-AF65-F5344CB8AC3E}">
        <p14:creationId xmlns:p14="http://schemas.microsoft.com/office/powerpoint/2010/main" val="339070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39936" y="2317661"/>
            <a:ext cx="6804313" cy="7875021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12668" y="1852442"/>
            <a:ext cx="1926077" cy="9644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12668" y="294098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12668" y="360484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2036" y="1568274"/>
            <a:ext cx="10140814" cy="894732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04767" y="110305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형태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47838" y="3162713"/>
            <a:ext cx="2871536" cy="6756576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20569" y="2697493"/>
            <a:ext cx="1926077" cy="9644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수행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4767" y="285545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단일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04764" y="351931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반복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04763" y="417924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돌발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20569" y="378603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수집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920569" y="444989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사냥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20569" y="511375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배달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20569" y="5773688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920569" y="6433626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달성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920569" y="7093564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파괴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920569" y="775580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제작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20569" y="842082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704765" y="219159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연계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2668" y="4268699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812668" y="492863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12668" y="558857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920569" y="9085850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던전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849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87137" y="1549224"/>
            <a:ext cx="2871536" cy="266849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59868" y="1084004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 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59868" y="2172543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59868" y="2836402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459868" y="3500261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 임무</a:t>
            </a:r>
            <a:endParaRPr kumimoji="1"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459868" y="4522187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59868" y="5182125"/>
            <a:ext cx="1926077" cy="5397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 임무</a:t>
            </a:r>
            <a:endParaRPr kumimoji="1"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2504" y="2442405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개인별 수락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2504" y="466513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파티</a:t>
            </a:r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kumimoji="1"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길드장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수락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87137" y="4217721"/>
            <a:ext cx="2871536" cy="18592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화살표: 톱니 모양의 오른쪽 28"/>
          <p:cNvSpPr/>
          <p:nvPr/>
        </p:nvSpPr>
        <p:spPr>
          <a:xfrm>
            <a:off x="4136969" y="2550097"/>
            <a:ext cx="1097239" cy="6667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톱니 모양의 오른쪽 29"/>
          <p:cNvSpPr/>
          <p:nvPr/>
        </p:nvSpPr>
        <p:spPr>
          <a:xfrm>
            <a:off x="4136969" y="4813960"/>
            <a:ext cx="1097239" cy="666750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4699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72973" y="-114392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대기상태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91243" y="-1886242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1192893" y="-207090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91243" y="-1568740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1192893" y="-175340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630665"/>
              </p:ext>
            </p:extLst>
          </p:nvPr>
        </p:nvGraphicFramePr>
        <p:xfrm>
          <a:off x="279114" y="8724224"/>
          <a:ext cx="12431049" cy="212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선행조건을 달성하지 않아서 임무를 수락할 수 없다는 문구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임무 수락 완료 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Q3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최대 임무 수행 가능 개수를 초과했습니다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Q4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>
                          <a:solidFill>
                            <a:sysClr val="windowText" lastClr="000000"/>
                          </a:solidFill>
                        </a:rPr>
                        <a:t>전투중에는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 퀘스트를 수락할 수 없습니다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Q5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인벤토리를 비우고 다시 시도해보세요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Q6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알 수 없는 이유로 퀘스트 수락에 실패했습니다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직선 화살표 연결선 17"/>
          <p:cNvCxnSpPr>
            <a:cxnSpLocks/>
            <a:stCxn id="4" idx="2"/>
            <a:endCxn id="23" idx="0"/>
          </p:cNvCxnSpPr>
          <p:nvPr/>
        </p:nvCxnSpPr>
        <p:spPr>
          <a:xfrm>
            <a:off x="1630223" y="-356528"/>
            <a:ext cx="0" cy="1219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48722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임무에 선행조건이 있는가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cxnSpLocks/>
            <a:stCxn id="23" idx="2"/>
            <a:endCxn id="48" idx="0"/>
          </p:cNvCxnSpPr>
          <p:nvPr/>
        </p:nvCxnSpPr>
        <p:spPr>
          <a:xfrm>
            <a:off x="1630223" y="2228027"/>
            <a:ext cx="0" cy="4195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3" idx="3"/>
            <a:endCxn id="66" idx="1"/>
          </p:cNvCxnSpPr>
          <p:nvPr/>
        </p:nvCxnSpPr>
        <p:spPr>
          <a:xfrm>
            <a:off x="2773223" y="1545400"/>
            <a:ext cx="28416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/>
          <p:cNvSpPr/>
          <p:nvPr/>
        </p:nvSpPr>
        <p:spPr>
          <a:xfrm>
            <a:off x="487223" y="264757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선행조건을 달성 하였는가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9" name="다이아몬드 48"/>
          <p:cNvSpPr/>
          <p:nvPr/>
        </p:nvSpPr>
        <p:spPr>
          <a:xfrm>
            <a:off x="487223" y="4440768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임무는 자동 수락인가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직선 화살표 연결선 55"/>
          <p:cNvCxnSpPr>
            <a:cxnSpLocks/>
            <a:stCxn id="48" idx="2"/>
            <a:endCxn id="49" idx="0"/>
          </p:cNvCxnSpPr>
          <p:nvPr/>
        </p:nvCxnSpPr>
        <p:spPr>
          <a:xfrm>
            <a:off x="1630223" y="4012833"/>
            <a:ext cx="0" cy="42793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cxnSpLocks/>
            <a:stCxn id="49" idx="2"/>
            <a:endCxn id="89" idx="0"/>
          </p:cNvCxnSpPr>
          <p:nvPr/>
        </p:nvCxnSpPr>
        <p:spPr>
          <a:xfrm>
            <a:off x="1630223" y="5806022"/>
            <a:ext cx="0" cy="4273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/>
          <p:cNvSpPr/>
          <p:nvPr/>
        </p:nvSpPr>
        <p:spPr>
          <a:xfrm>
            <a:off x="561485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임무를 수락할 수 있는 상태인가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7" name="문서 104"/>
          <p:cNvSpPr/>
          <p:nvPr/>
        </p:nvSpPr>
        <p:spPr>
          <a:xfrm>
            <a:off x="3614603" y="2936506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Q1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70" name="직선 화살표 연결선 69"/>
          <p:cNvCxnSpPr>
            <a:cxnSpLocks/>
            <a:stCxn id="48" idx="3"/>
            <a:endCxn id="67" idx="1"/>
          </p:cNvCxnSpPr>
          <p:nvPr/>
        </p:nvCxnSpPr>
        <p:spPr>
          <a:xfrm>
            <a:off x="2773223" y="3330206"/>
            <a:ext cx="841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/>
          <p:cNvCxnSpPr>
            <a:cxnSpLocks/>
            <a:stCxn id="66" idx="3"/>
            <a:endCxn id="89" idx="3"/>
          </p:cNvCxnSpPr>
          <p:nvPr/>
        </p:nvCxnSpPr>
        <p:spPr>
          <a:xfrm flipH="1">
            <a:off x="2487473" y="1545400"/>
            <a:ext cx="5413380" cy="5081667"/>
          </a:xfrm>
          <a:prstGeom prst="bentConnector3">
            <a:avLst>
              <a:gd name="adj1" fmla="val -4223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/>
          <p:cNvCxnSpPr>
            <a:cxnSpLocks/>
            <a:stCxn id="49" idx="3"/>
            <a:endCxn id="66" idx="2"/>
          </p:cNvCxnSpPr>
          <p:nvPr/>
        </p:nvCxnSpPr>
        <p:spPr>
          <a:xfrm flipV="1">
            <a:off x="2773223" y="2228027"/>
            <a:ext cx="3984630" cy="289536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3"/>
          <p:cNvSpPr/>
          <p:nvPr/>
        </p:nvSpPr>
        <p:spPr>
          <a:xfrm>
            <a:off x="772973" y="7598621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임무 수락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문서 104"/>
          <p:cNvSpPr/>
          <p:nvPr/>
        </p:nvSpPr>
        <p:spPr>
          <a:xfrm>
            <a:off x="772973" y="6233367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Q2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92" name="직선 화살표 연결선 91"/>
          <p:cNvCxnSpPr>
            <a:cxnSpLocks/>
            <a:stCxn id="89" idx="2"/>
            <a:endCxn id="87" idx="0"/>
          </p:cNvCxnSpPr>
          <p:nvPr/>
        </p:nvCxnSpPr>
        <p:spPr>
          <a:xfrm>
            <a:off x="1630223" y="6968711"/>
            <a:ext cx="0" cy="629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다이아몬드 98"/>
          <p:cNvSpPr/>
          <p:nvPr/>
        </p:nvSpPr>
        <p:spPr>
          <a:xfrm>
            <a:off x="5614853" y="-108944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>
                <a:solidFill>
                  <a:sysClr val="windowText" lastClr="000000"/>
                </a:solidFill>
              </a:rPr>
              <a:t>임무의 </a:t>
            </a:r>
            <a:r>
              <a:rPr kumimoji="1" lang="ko-KR" altLang="en-US" sz="1400" dirty="0">
                <a:solidFill>
                  <a:sysClr val="windowText" lastClr="000000"/>
                </a:solidFill>
              </a:rPr>
              <a:t>최대 보유 개수를 초과했는가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02" name="직선 화살표 연결선 101"/>
          <p:cNvCxnSpPr>
            <a:cxnSpLocks/>
            <a:stCxn id="66" idx="0"/>
            <a:endCxn id="99" idx="2"/>
          </p:cNvCxnSpPr>
          <p:nvPr/>
        </p:nvCxnSpPr>
        <p:spPr>
          <a:xfrm flipV="1">
            <a:off x="6757853" y="275805"/>
            <a:ext cx="0" cy="586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문서 104"/>
          <p:cNvSpPr/>
          <p:nvPr/>
        </p:nvSpPr>
        <p:spPr>
          <a:xfrm>
            <a:off x="3614603" y="-80052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Q3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08" name="직선 화살표 연결선 107"/>
          <p:cNvCxnSpPr>
            <a:cxnSpLocks/>
            <a:stCxn id="99" idx="1"/>
            <a:endCxn id="107" idx="3"/>
          </p:cNvCxnSpPr>
          <p:nvPr/>
        </p:nvCxnSpPr>
        <p:spPr>
          <a:xfrm flipH="1">
            <a:off x="5329103" y="-406822"/>
            <a:ext cx="2857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cxnSpLocks/>
            <a:stCxn id="99" idx="3"/>
            <a:endCxn id="115" idx="1"/>
          </p:cNvCxnSpPr>
          <p:nvPr/>
        </p:nvCxnSpPr>
        <p:spPr>
          <a:xfrm>
            <a:off x="7900853" y="-406822"/>
            <a:ext cx="8904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다이아몬드 114"/>
          <p:cNvSpPr/>
          <p:nvPr/>
        </p:nvSpPr>
        <p:spPr>
          <a:xfrm>
            <a:off x="8791305" y="-108944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플레이어가 전투 상태인가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16" name="문서 104"/>
          <p:cNvSpPr/>
          <p:nvPr/>
        </p:nvSpPr>
        <p:spPr>
          <a:xfrm>
            <a:off x="11514910" y="-800522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Q4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19" name="직선 화살표 연결선 118"/>
          <p:cNvCxnSpPr>
            <a:cxnSpLocks/>
            <a:stCxn id="115" idx="3"/>
            <a:endCxn id="116" idx="1"/>
          </p:cNvCxnSpPr>
          <p:nvPr/>
        </p:nvCxnSpPr>
        <p:spPr>
          <a:xfrm>
            <a:off x="11077305" y="-406822"/>
            <a:ext cx="43760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다이아몬드 124"/>
          <p:cNvSpPr/>
          <p:nvPr/>
        </p:nvSpPr>
        <p:spPr>
          <a:xfrm>
            <a:off x="8791305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임무 수행에 필요한 아이템이 있는가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26" name="직선 화살표 연결선 125"/>
          <p:cNvCxnSpPr>
            <a:cxnSpLocks/>
            <a:stCxn id="115" idx="2"/>
            <a:endCxn id="125" idx="0"/>
          </p:cNvCxnSpPr>
          <p:nvPr/>
        </p:nvCxnSpPr>
        <p:spPr>
          <a:xfrm>
            <a:off x="9934305" y="275805"/>
            <a:ext cx="0" cy="586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다이아몬드 129"/>
          <p:cNvSpPr/>
          <p:nvPr/>
        </p:nvSpPr>
        <p:spPr>
          <a:xfrm>
            <a:off x="8791305" y="2647579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400" dirty="0">
                <a:solidFill>
                  <a:sysClr val="windowText" lastClr="000000"/>
                </a:solidFill>
              </a:rPr>
              <a:t>아이템 지급에 필요한 인벤토리가 부족한가</a:t>
            </a:r>
            <a:r>
              <a:rPr kumimoji="1" lang="en-US" altLang="ko-KR" sz="14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31" name="직선 화살표 연결선 130"/>
          <p:cNvCxnSpPr>
            <a:cxnSpLocks/>
            <a:stCxn id="130" idx="2"/>
            <a:endCxn id="142" idx="0"/>
          </p:cNvCxnSpPr>
          <p:nvPr/>
        </p:nvCxnSpPr>
        <p:spPr>
          <a:xfrm>
            <a:off x="9934305" y="4012833"/>
            <a:ext cx="0" cy="716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cxnSpLocks/>
            <a:stCxn id="125" idx="2"/>
            <a:endCxn id="130" idx="0"/>
          </p:cNvCxnSpPr>
          <p:nvPr/>
        </p:nvCxnSpPr>
        <p:spPr>
          <a:xfrm>
            <a:off x="9934305" y="2228027"/>
            <a:ext cx="0" cy="4195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문서 104"/>
          <p:cNvSpPr/>
          <p:nvPr/>
        </p:nvSpPr>
        <p:spPr>
          <a:xfrm>
            <a:off x="11514910" y="2936506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Q5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37" name="직선 화살표 연결선 136"/>
          <p:cNvCxnSpPr>
            <a:cxnSpLocks/>
            <a:stCxn id="130" idx="3"/>
          </p:cNvCxnSpPr>
          <p:nvPr/>
        </p:nvCxnSpPr>
        <p:spPr>
          <a:xfrm>
            <a:off x="11077305" y="3330206"/>
            <a:ext cx="43760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모서리가 둥근 직사각형 3"/>
          <p:cNvSpPr/>
          <p:nvPr/>
        </p:nvSpPr>
        <p:spPr>
          <a:xfrm>
            <a:off x="9043853" y="6181311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수락 실패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2" name="문서 104"/>
          <p:cNvSpPr/>
          <p:nvPr/>
        </p:nvSpPr>
        <p:spPr>
          <a:xfrm>
            <a:off x="9077055" y="4729695"/>
            <a:ext cx="1714500" cy="787400"/>
          </a:xfrm>
          <a:prstGeom prst="flowChartDocumen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600" dirty="0">
                <a:solidFill>
                  <a:sysClr val="windowText" lastClr="000000"/>
                </a:solidFill>
              </a:rPr>
              <a:t>Q6 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출력</a:t>
            </a:r>
          </a:p>
        </p:txBody>
      </p:sp>
      <p:cxnSp>
        <p:nvCxnSpPr>
          <p:cNvPr id="145" name="직선 화살표 연결선 144"/>
          <p:cNvCxnSpPr>
            <a:cxnSpLocks/>
            <a:stCxn id="142" idx="2"/>
          </p:cNvCxnSpPr>
          <p:nvPr/>
        </p:nvCxnSpPr>
        <p:spPr>
          <a:xfrm>
            <a:off x="9934305" y="5465039"/>
            <a:ext cx="0" cy="791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5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1904" y="500645"/>
            <a:ext cx="10091346" cy="6604176"/>
          </a:xfrm>
          <a:prstGeom prst="rect">
            <a:avLst/>
          </a:prstGeom>
          <a:solidFill>
            <a:srgbClr val="00B0F0">
              <a:alpha val="30000"/>
            </a:srgbClr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1904" y="18443"/>
            <a:ext cx="1926077" cy="9644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NPC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49811" y="1650466"/>
            <a:ext cx="9028726" cy="4882065"/>
          </a:xfrm>
          <a:prstGeom prst="rect">
            <a:avLst/>
          </a:prstGeom>
          <a:solidFill>
            <a:schemeClr val="accent6">
              <a:alpha val="30000"/>
            </a:schemeClr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49810" y="1196315"/>
            <a:ext cx="1926077" cy="9644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속성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76270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아군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24421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중립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72572" y="2340561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공격불가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08757" y="2345642"/>
            <a:ext cx="1731449" cy="7331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적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37039" y="3687562"/>
            <a:ext cx="8082907" cy="2312359"/>
          </a:xfrm>
          <a:prstGeom prst="rect">
            <a:avLst/>
          </a:prstGeom>
          <a:solidFill>
            <a:srgbClr val="7030A0">
              <a:alpha val="30000"/>
            </a:srgbClr>
          </a:solidFill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37040" y="3310540"/>
            <a:ext cx="1926077" cy="9644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수행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76270" y="4783720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33787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대화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8821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상점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91304" y="4769641"/>
            <a:ext cx="1548735" cy="707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수리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1587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255595"/>
            <a:ext cx="5636525" cy="27432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5469" y="859537"/>
            <a:ext cx="3085585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2333" y="1842720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51079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99825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48571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2333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51079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99825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48571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2333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51079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99825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48571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38858" y="1255595"/>
            <a:ext cx="5636525" cy="2743200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14327" y="859537"/>
            <a:ext cx="3085585" cy="79211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41191" y="1842720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89937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738683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087429" y="1842720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41191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89937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738683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087429" y="2525381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41191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89937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738683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087429" y="3166416"/>
            <a:ext cx="1146413" cy="49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퀘스트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모서리가 둥근 사각형 설명선[R] 31"/>
          <p:cNvSpPr/>
          <p:nvPr/>
        </p:nvSpPr>
        <p:spPr>
          <a:xfrm>
            <a:off x="5636525" y="-297180"/>
            <a:ext cx="1753412" cy="822960"/>
          </a:xfrm>
          <a:prstGeom prst="wedgeRoundRectCallout">
            <a:avLst>
              <a:gd name="adj1" fmla="val -7796"/>
              <a:gd name="adj2" fmla="val 2097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길잡이 퀘스트</a:t>
            </a:r>
          </a:p>
        </p:txBody>
      </p:sp>
    </p:spTree>
    <p:extLst>
      <p:ext uri="{BB962C8B-B14F-4D97-AF65-F5344CB8AC3E}">
        <p14:creationId xmlns:p14="http://schemas.microsoft.com/office/powerpoint/2010/main" val="1410139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화살표 연결선 11"/>
          <p:cNvCxnSpPr>
            <a:stCxn id="4" idx="3"/>
          </p:cNvCxnSpPr>
          <p:nvPr/>
        </p:nvCxnSpPr>
        <p:spPr>
          <a:xfrm>
            <a:off x="1961388" y="668880"/>
            <a:ext cx="8309791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96477" y="272823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A-1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78984" y="423084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중간보상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42993" y="272823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A-2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25500" y="423084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중간보상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89509" y="272823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A-3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72016" y="423084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직선 화살표 연결선 12"/>
          <p:cNvCxnSpPr>
            <a:stCxn id="14" idx="3"/>
          </p:cNvCxnSpPr>
          <p:nvPr/>
        </p:nvCxnSpPr>
        <p:spPr>
          <a:xfrm>
            <a:off x="1961388" y="2113632"/>
            <a:ext cx="1805940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96477" y="171757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78983" y="1867836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직선 화살표 연결선 16"/>
          <p:cNvCxnSpPr>
            <a:stCxn id="18" idx="3"/>
          </p:cNvCxnSpPr>
          <p:nvPr/>
        </p:nvCxnSpPr>
        <p:spPr>
          <a:xfrm>
            <a:off x="6671913" y="2113632"/>
            <a:ext cx="1805940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907002" y="171757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008233" y="5801783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>
            <a:stCxn id="21" idx="3"/>
          </p:cNvCxnSpPr>
          <p:nvPr/>
        </p:nvCxnSpPr>
        <p:spPr>
          <a:xfrm>
            <a:off x="1961388" y="3066792"/>
            <a:ext cx="1805940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96477" y="267073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78983" y="2820996"/>
            <a:ext cx="1146413" cy="491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최종보상</a:t>
            </a:r>
            <a:endParaRPr kumimoji="1"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꺾인 연결선[E] 23"/>
          <p:cNvCxnSpPr>
            <a:endCxn id="21" idx="2"/>
          </p:cNvCxnSpPr>
          <p:nvPr/>
        </p:nvCxnSpPr>
        <p:spPr>
          <a:xfrm rot="10800000" flipV="1">
            <a:off x="1078934" y="3066791"/>
            <a:ext cx="2688395" cy="396057"/>
          </a:xfrm>
          <a:prstGeom prst="bentConnector4">
            <a:avLst>
              <a:gd name="adj1" fmla="val 1616"/>
              <a:gd name="adj2" fmla="val 356272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742351" y="5556402"/>
            <a:ext cx="1129472" cy="6418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시간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80112" y="5035617"/>
            <a:ext cx="2455584" cy="209670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742351" y="6293375"/>
            <a:ext cx="1129472" cy="6418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장소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426160" y="4669169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6535696" y="6051952"/>
            <a:ext cx="353812" cy="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889509" y="5655895"/>
            <a:ext cx="1764911" cy="792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돌발임무</a:t>
            </a:r>
            <a:endParaRPr kumimoji="1"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5" name="직선 화살표 연결선 34"/>
          <p:cNvCxnSpPr>
            <a:stCxn id="32" idx="3"/>
            <a:endCxn id="19" idx="1"/>
          </p:cNvCxnSpPr>
          <p:nvPr/>
        </p:nvCxnSpPr>
        <p:spPr>
          <a:xfrm flipV="1">
            <a:off x="8654420" y="6047579"/>
            <a:ext cx="353813" cy="4373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31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-1563531" y="6135641"/>
            <a:ext cx="8382000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/>
              <a:t>최고 레벨</a:t>
            </a:r>
            <a:r>
              <a:rPr lang="ko-KR" altLang="en-US" sz="2800" dirty="0"/>
              <a:t> 이후 스킬 강화를 위한 </a:t>
            </a:r>
            <a:r>
              <a:rPr lang="ko-KR" altLang="en-US" sz="2800" b="1" dirty="0" err="1">
                <a:solidFill>
                  <a:srgbClr val="00B0F0"/>
                </a:solidFill>
              </a:rPr>
              <a:t>파밍성</a:t>
            </a:r>
            <a:r>
              <a:rPr lang="ko-KR" altLang="en-US" sz="2800" b="1" dirty="0">
                <a:solidFill>
                  <a:srgbClr val="00B0F0"/>
                </a:solidFill>
              </a:rPr>
              <a:t> 컨텐츠</a:t>
            </a:r>
            <a:endParaRPr lang="en-US" altLang="ko-KR" sz="2800" b="1" dirty="0">
              <a:solidFill>
                <a:srgbClr val="00B0F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클리어 시 </a:t>
            </a:r>
            <a:r>
              <a:rPr lang="ko-KR" altLang="en-US" sz="2400" b="1" dirty="0">
                <a:solidFill>
                  <a:srgbClr val="00B0F0"/>
                </a:solidFill>
              </a:rPr>
              <a:t>스킬 강화</a:t>
            </a:r>
            <a:r>
              <a:rPr lang="ko-KR" altLang="en-US" sz="2400" dirty="0"/>
              <a:t>를 위한 재화 지급</a:t>
            </a:r>
            <a:endParaRPr lang="en-US" altLang="ko-KR" sz="2400" dirty="0"/>
          </a:p>
          <a:p>
            <a:pPr lvl="2">
              <a:lnSpc>
                <a:spcPct val="150000"/>
              </a:lnSpc>
            </a:pPr>
            <a:r>
              <a:rPr lang="en-US" altLang="ko-KR" sz="2400" dirty="0"/>
              <a:t>-&gt; </a:t>
            </a:r>
            <a:r>
              <a:rPr lang="ko-KR" altLang="en-US" sz="2400" dirty="0"/>
              <a:t>클리어에 대한 목적 의식 부여</a:t>
            </a:r>
            <a:endParaRPr lang="en-US" altLang="ko-KR" sz="2400" dirty="0"/>
          </a:p>
          <a:p>
            <a:pPr lvl="2">
              <a:lnSpc>
                <a:spcPct val="150000"/>
              </a:lnSpc>
            </a:pPr>
            <a:r>
              <a:rPr lang="en-US" altLang="ko-KR" sz="2400" dirty="0"/>
              <a:t>-&gt; </a:t>
            </a:r>
            <a:r>
              <a:rPr lang="ko-KR" altLang="en-US" sz="2400" dirty="0"/>
              <a:t>오직 균열 이벤트를 통해서만 스킬 강화 가능</a:t>
            </a: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지역별 고유한 </a:t>
            </a:r>
            <a:r>
              <a:rPr lang="ko-KR" altLang="en-US" sz="2400" dirty="0" err="1"/>
              <a:t>강화석</a:t>
            </a:r>
            <a:r>
              <a:rPr lang="ko-KR" altLang="en-US" sz="2400" dirty="0"/>
              <a:t> 혹은 랜덤 </a:t>
            </a:r>
            <a:r>
              <a:rPr lang="ko-KR" altLang="en-US" sz="2400" dirty="0" err="1"/>
              <a:t>강화석</a:t>
            </a:r>
            <a:r>
              <a:rPr lang="ko-KR" altLang="en-US" sz="2400" dirty="0"/>
              <a:t> 지급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서버 설정에 따른 </a:t>
            </a:r>
            <a:r>
              <a:rPr lang="ko-KR" altLang="en-US" sz="2800" b="1" dirty="0">
                <a:solidFill>
                  <a:srgbClr val="00B0F0"/>
                </a:solidFill>
              </a:rPr>
              <a:t>비주기적</a:t>
            </a:r>
            <a:r>
              <a:rPr lang="ko-KR" altLang="en-US" sz="2800" b="1" dirty="0"/>
              <a:t> 이벤트 지역 생성</a:t>
            </a:r>
            <a:endParaRPr lang="en-US" altLang="ko-KR" sz="28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각 지역마다 한정된 인원 참여 가능</a:t>
            </a:r>
            <a:endParaRPr lang="en-US" altLang="ko-KR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일정 시간동안 지원 가능 후 이벤트 진행</a:t>
            </a:r>
            <a:endParaRPr lang="en-US" altLang="ko-KR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재접속률</a:t>
            </a:r>
            <a:r>
              <a:rPr lang="ko-KR" altLang="en-US" sz="2400" b="1" dirty="0"/>
              <a:t> 및 접속 유지시간 증대</a:t>
            </a:r>
            <a:endParaRPr lang="en-US" altLang="ko-KR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지역별 </a:t>
            </a:r>
            <a:r>
              <a:rPr lang="ko-KR" altLang="en-US" sz="2800" b="1" dirty="0">
                <a:solidFill>
                  <a:srgbClr val="00B0F0"/>
                </a:solidFill>
              </a:rPr>
              <a:t>환경에 따른 고유 이벤트</a:t>
            </a:r>
            <a:r>
              <a:rPr lang="ko-KR" altLang="en-US" sz="2800" dirty="0"/>
              <a:t> 존재</a:t>
            </a:r>
            <a:endParaRPr lang="en-US" altLang="ko-KR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협곡 방어</a:t>
            </a:r>
            <a:endParaRPr lang="en-US" altLang="ko-KR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저지선 뚫기</a:t>
            </a:r>
            <a:endParaRPr lang="en-US" altLang="ko-KR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오브젝트 파괴 및 보호</a:t>
            </a:r>
            <a:endParaRPr lang="en-US" altLang="ko-KR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레이드 몬스터 처치 등</a:t>
            </a:r>
            <a:endParaRPr lang="en-US" altLang="ko-KR" sz="2400" dirty="0"/>
          </a:p>
        </p:txBody>
      </p:sp>
      <p:sp>
        <p:nvSpPr>
          <p:cNvPr id="27" name="화살표: 갈매기형 수장 26"/>
          <p:cNvSpPr/>
          <p:nvPr/>
        </p:nvSpPr>
        <p:spPr>
          <a:xfrm>
            <a:off x="7115709" y="6642085"/>
            <a:ext cx="7895764" cy="719474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시나리오 임무 지역에 </a:t>
            </a:r>
            <a:r>
              <a:rPr lang="ko-KR" altLang="en-US" sz="2400" b="1" dirty="0">
                <a:solidFill>
                  <a:schemeClr val="bg1"/>
                </a:solidFill>
              </a:rPr>
              <a:t>비주기적 균열 생성</a:t>
            </a:r>
          </a:p>
        </p:txBody>
      </p:sp>
      <p:sp>
        <p:nvSpPr>
          <p:cNvPr id="45" name="화살표: 갈매기형 수장 44"/>
          <p:cNvSpPr/>
          <p:nvPr/>
        </p:nvSpPr>
        <p:spPr>
          <a:xfrm>
            <a:off x="7115709" y="7605289"/>
            <a:ext cx="7895764" cy="719474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균열 참가를 위한 </a:t>
            </a:r>
            <a:r>
              <a:rPr lang="en-US" altLang="ko-KR" sz="2400" dirty="0">
                <a:solidFill>
                  <a:schemeClr val="bg1"/>
                </a:solidFill>
              </a:rPr>
              <a:t>NPC </a:t>
            </a:r>
            <a:r>
              <a:rPr lang="ko-KR" altLang="en-US" sz="2400" dirty="0">
                <a:solidFill>
                  <a:schemeClr val="bg1"/>
                </a:solidFill>
              </a:rPr>
              <a:t>생성</a:t>
            </a:r>
          </a:p>
        </p:txBody>
      </p:sp>
      <p:sp>
        <p:nvSpPr>
          <p:cNvPr id="48" name="화살표: 갈매기형 수장 47"/>
          <p:cNvSpPr/>
          <p:nvPr/>
        </p:nvSpPr>
        <p:spPr>
          <a:xfrm>
            <a:off x="7115709" y="8568492"/>
            <a:ext cx="7895764" cy="719474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해당 지역의 균열 참여 신청 후 자동 </a:t>
            </a:r>
            <a:r>
              <a:rPr lang="ko-KR" altLang="en-US" sz="2400" b="1" dirty="0">
                <a:solidFill>
                  <a:schemeClr val="bg1"/>
                </a:solidFill>
              </a:rPr>
              <a:t>공격대</a:t>
            </a:r>
            <a:r>
              <a:rPr lang="ko-KR" altLang="en-US" sz="2400" dirty="0">
                <a:solidFill>
                  <a:schemeClr val="bg1"/>
                </a:solidFill>
              </a:rPr>
              <a:t> 생성</a:t>
            </a:r>
          </a:p>
        </p:txBody>
      </p:sp>
      <p:sp>
        <p:nvSpPr>
          <p:cNvPr id="49" name="화살표: 갈매기형 수장 48"/>
          <p:cNvSpPr/>
          <p:nvPr/>
        </p:nvSpPr>
        <p:spPr>
          <a:xfrm>
            <a:off x="7115709" y="9586488"/>
            <a:ext cx="7895764" cy="719474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목표 인원 도달 시 </a:t>
            </a:r>
            <a:r>
              <a:rPr lang="ko-KR" altLang="en-US" sz="2400" b="1" dirty="0">
                <a:solidFill>
                  <a:schemeClr val="bg1"/>
                </a:solidFill>
              </a:rPr>
              <a:t>인스턴트 필드 </a:t>
            </a:r>
            <a:r>
              <a:rPr lang="ko-KR" altLang="en-US" sz="2400" dirty="0">
                <a:solidFill>
                  <a:schemeClr val="bg1"/>
                </a:solidFill>
              </a:rPr>
              <a:t>생성 후 이동</a:t>
            </a:r>
          </a:p>
        </p:txBody>
      </p:sp>
      <p:sp>
        <p:nvSpPr>
          <p:cNvPr id="50" name="화살표: 갈매기형 수장 49"/>
          <p:cNvSpPr/>
          <p:nvPr/>
        </p:nvSpPr>
        <p:spPr>
          <a:xfrm>
            <a:off x="7115709" y="10604484"/>
            <a:ext cx="7895764" cy="719474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제한된 시간 내 클리어 시 보상 지급 및 균열 제거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835" y="343623"/>
            <a:ext cx="1486666" cy="1486666"/>
          </a:xfrm>
          <a:prstGeom prst="rect">
            <a:avLst/>
          </a:prstGeom>
        </p:spPr>
      </p:pic>
      <p:sp>
        <p:nvSpPr>
          <p:cNvPr id="20" name="사각형: 둥근 모서리 19"/>
          <p:cNvSpPr/>
          <p:nvPr/>
        </p:nvSpPr>
        <p:spPr>
          <a:xfrm>
            <a:off x="-1778409" y="0"/>
            <a:ext cx="4344629" cy="27284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3531" y="285750"/>
            <a:ext cx="1679824" cy="1679824"/>
          </a:xfrm>
          <a:prstGeom prst="rect">
            <a:avLst/>
          </a:prstGeom>
        </p:spPr>
      </p:pic>
      <p:cxnSp>
        <p:nvCxnSpPr>
          <p:cNvPr id="53" name="직선 화살표 연결선 52"/>
          <p:cNvCxnSpPr/>
          <p:nvPr/>
        </p:nvCxnSpPr>
        <p:spPr>
          <a:xfrm>
            <a:off x="116293" y="971550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-1778409" y="2085403"/>
            <a:ext cx="452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비주기적으로 균열 생성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343623"/>
            <a:ext cx="1621951" cy="1621951"/>
          </a:xfrm>
          <a:prstGeom prst="rect">
            <a:avLst/>
          </a:prstGeom>
        </p:spPr>
      </p:pic>
      <p:sp>
        <p:nvSpPr>
          <p:cNvPr id="57" name="사각형: 둥근 모서리 56"/>
          <p:cNvSpPr/>
          <p:nvPr/>
        </p:nvSpPr>
        <p:spPr>
          <a:xfrm>
            <a:off x="3896617" y="0"/>
            <a:ext cx="11190983" cy="27284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3896618" y="2085403"/>
            <a:ext cx="11190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균열 지역에서 </a:t>
            </a:r>
            <a:r>
              <a:rPr lang="en-US" altLang="ko-KR" sz="2400" b="1" dirty="0"/>
              <a:t>NPC</a:t>
            </a:r>
            <a:r>
              <a:rPr lang="ko-KR" altLang="en-US" sz="2400" b="1" dirty="0"/>
              <a:t>를 통해 파티 매칭 </a:t>
            </a:r>
            <a:r>
              <a:rPr lang="en-US" altLang="ko-KR" sz="2400" b="1" dirty="0"/>
              <a:t>-&gt; </a:t>
            </a:r>
            <a:r>
              <a:rPr lang="ko-KR" altLang="en-US" sz="2400" b="1" dirty="0"/>
              <a:t>임무 진행 후 클리어 보상 지급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800" y="343623"/>
            <a:ext cx="1621951" cy="1621951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5754096" y="971550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3853" y="258937"/>
            <a:ext cx="1704991" cy="17049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7402" y="370315"/>
            <a:ext cx="1511357" cy="1511357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7663413" y="971550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8311" y="308833"/>
            <a:ext cx="1621951" cy="162195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>
            <a:off x="10120262" y="971550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12357395" y="971550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20" idx="3"/>
            <a:endCxn id="57" idx="1"/>
          </p:cNvCxnSpPr>
          <p:nvPr/>
        </p:nvCxnSpPr>
        <p:spPr>
          <a:xfrm>
            <a:off x="2566220" y="1364226"/>
            <a:ext cx="1330397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화살표: 톱니 모양의 오른쪽 8"/>
          <p:cNvSpPr/>
          <p:nvPr/>
        </p:nvSpPr>
        <p:spPr>
          <a:xfrm rot="5400000">
            <a:off x="4290895" y="8611378"/>
            <a:ext cx="6097557" cy="1146084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6" name="사각형: 둥근 모서리 35"/>
          <p:cNvSpPr/>
          <p:nvPr/>
        </p:nvSpPr>
        <p:spPr>
          <a:xfrm>
            <a:off x="4646154" y="3134930"/>
            <a:ext cx="4344629" cy="27284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6540856" y="4106480"/>
            <a:ext cx="76000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46154" y="5220333"/>
            <a:ext cx="452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스킬 강화를 위한 재화 지급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499" y="3407189"/>
            <a:ext cx="1511357" cy="15113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4553" y="3407189"/>
            <a:ext cx="1637667" cy="1637667"/>
          </a:xfrm>
          <a:prstGeom prst="rect">
            <a:avLst/>
          </a:prstGeom>
        </p:spPr>
      </p:pic>
      <p:cxnSp>
        <p:nvCxnSpPr>
          <p:cNvPr id="17" name="연결선: 꺾임 16"/>
          <p:cNvCxnSpPr>
            <a:cxnSpLocks/>
            <a:endCxn id="36" idx="3"/>
          </p:cNvCxnSpPr>
          <p:nvPr/>
        </p:nvCxnSpPr>
        <p:spPr>
          <a:xfrm rot="5400000">
            <a:off x="8781804" y="2959779"/>
            <a:ext cx="1748357" cy="1330397"/>
          </a:xfrm>
          <a:prstGeom prst="bentConnector2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/>
          <p:cNvSpPr/>
          <p:nvPr/>
        </p:nvSpPr>
        <p:spPr>
          <a:xfrm>
            <a:off x="-1767178" y="3134930"/>
            <a:ext cx="5855986" cy="27284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-1778409" y="5220333"/>
            <a:ext cx="604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해당 지역의 시나리오 임무 수행 유도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3667" y="3500438"/>
            <a:ext cx="1343913" cy="134391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79" y="3602245"/>
            <a:ext cx="1431052" cy="1431052"/>
          </a:xfrm>
          <a:prstGeom prst="rect">
            <a:avLst/>
          </a:prstGeom>
        </p:spPr>
      </p:pic>
      <p:cxnSp>
        <p:nvCxnSpPr>
          <p:cNvPr id="63" name="직선 화살표 연결선 62"/>
          <p:cNvCxnSpPr>
            <a:cxnSpLocks/>
            <a:stCxn id="36" idx="1"/>
            <a:endCxn id="52" idx="3"/>
          </p:cNvCxnSpPr>
          <p:nvPr/>
        </p:nvCxnSpPr>
        <p:spPr>
          <a:xfrm flipH="1">
            <a:off x="4088808" y="4499156"/>
            <a:ext cx="557346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/>
          <p:cNvSpPr/>
          <p:nvPr/>
        </p:nvSpPr>
        <p:spPr>
          <a:xfrm>
            <a:off x="12357395" y="3134930"/>
            <a:ext cx="2771087" cy="27284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2357395" y="5220333"/>
            <a:ext cx="2730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일반 재화 지급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35538" y="3334337"/>
            <a:ext cx="1814799" cy="1814799"/>
          </a:xfrm>
          <a:prstGeom prst="rect">
            <a:avLst/>
          </a:prstGeom>
        </p:spPr>
      </p:pic>
      <p:cxnSp>
        <p:nvCxnSpPr>
          <p:cNvPr id="71" name="연결선: 꺾임 70"/>
          <p:cNvCxnSpPr>
            <a:cxnSpLocks/>
            <a:endCxn id="64" idx="1"/>
          </p:cNvCxnSpPr>
          <p:nvPr/>
        </p:nvCxnSpPr>
        <p:spPr>
          <a:xfrm rot="16200000" flipH="1">
            <a:off x="10685272" y="2827033"/>
            <a:ext cx="1770704" cy="1573542"/>
          </a:xfrm>
          <a:prstGeom prst="bentConnector2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9290325" y="3957461"/>
            <a:ext cx="1077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성공</a:t>
            </a:r>
            <a:endParaRPr lang="ko-KR" altLang="en-US" sz="24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10846342" y="3957461"/>
            <a:ext cx="1077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실패</a:t>
            </a:r>
          </a:p>
        </p:txBody>
      </p:sp>
    </p:spTree>
    <p:extLst>
      <p:ext uri="{BB962C8B-B14F-4D97-AF65-F5344CB8AC3E}">
        <p14:creationId xmlns:p14="http://schemas.microsoft.com/office/powerpoint/2010/main" val="147013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 rot="2570022">
            <a:off x="3004556" y="432087"/>
            <a:ext cx="5794480" cy="6704079"/>
          </a:xfrm>
          <a:custGeom>
            <a:avLst/>
            <a:gdLst>
              <a:gd name="connsiteX0" fmla="*/ 1700784 w 3145536"/>
              <a:gd name="connsiteY0" fmla="*/ 0 h 3639312"/>
              <a:gd name="connsiteX1" fmla="*/ 1316736 w 3145536"/>
              <a:gd name="connsiteY1" fmla="*/ 18288 h 3639312"/>
              <a:gd name="connsiteX2" fmla="*/ 1097280 w 3145536"/>
              <a:gd name="connsiteY2" fmla="*/ 91440 h 3639312"/>
              <a:gd name="connsiteX3" fmla="*/ 1042416 w 3145536"/>
              <a:gd name="connsiteY3" fmla="*/ 128016 h 3639312"/>
              <a:gd name="connsiteX4" fmla="*/ 987552 w 3145536"/>
              <a:gd name="connsiteY4" fmla="*/ 146304 h 3639312"/>
              <a:gd name="connsiteX5" fmla="*/ 877824 w 3145536"/>
              <a:gd name="connsiteY5" fmla="*/ 219456 h 3639312"/>
              <a:gd name="connsiteX6" fmla="*/ 749808 w 3145536"/>
              <a:gd name="connsiteY6" fmla="*/ 292608 h 3639312"/>
              <a:gd name="connsiteX7" fmla="*/ 676656 w 3145536"/>
              <a:gd name="connsiteY7" fmla="*/ 402336 h 3639312"/>
              <a:gd name="connsiteX8" fmla="*/ 621792 w 3145536"/>
              <a:gd name="connsiteY8" fmla="*/ 530352 h 3639312"/>
              <a:gd name="connsiteX9" fmla="*/ 585216 w 3145536"/>
              <a:gd name="connsiteY9" fmla="*/ 658368 h 3639312"/>
              <a:gd name="connsiteX10" fmla="*/ 548640 w 3145536"/>
              <a:gd name="connsiteY10" fmla="*/ 731520 h 3639312"/>
              <a:gd name="connsiteX11" fmla="*/ 512064 w 3145536"/>
              <a:gd name="connsiteY11" fmla="*/ 841248 h 3639312"/>
              <a:gd name="connsiteX12" fmla="*/ 548640 w 3145536"/>
              <a:gd name="connsiteY12" fmla="*/ 1261872 h 3639312"/>
              <a:gd name="connsiteX13" fmla="*/ 585216 w 3145536"/>
              <a:gd name="connsiteY13" fmla="*/ 1371600 h 3639312"/>
              <a:gd name="connsiteX14" fmla="*/ 603504 w 3145536"/>
              <a:gd name="connsiteY14" fmla="*/ 1426464 h 3639312"/>
              <a:gd name="connsiteX15" fmla="*/ 566928 w 3145536"/>
              <a:gd name="connsiteY15" fmla="*/ 1645920 h 3639312"/>
              <a:gd name="connsiteX16" fmla="*/ 530352 w 3145536"/>
              <a:gd name="connsiteY16" fmla="*/ 1700784 h 3639312"/>
              <a:gd name="connsiteX17" fmla="*/ 512064 w 3145536"/>
              <a:gd name="connsiteY17" fmla="*/ 1755648 h 3639312"/>
              <a:gd name="connsiteX18" fmla="*/ 438912 w 3145536"/>
              <a:gd name="connsiteY18" fmla="*/ 1865376 h 3639312"/>
              <a:gd name="connsiteX19" fmla="*/ 365760 w 3145536"/>
              <a:gd name="connsiteY19" fmla="*/ 1975104 h 3639312"/>
              <a:gd name="connsiteX20" fmla="*/ 329184 w 3145536"/>
              <a:gd name="connsiteY20" fmla="*/ 2029968 h 3639312"/>
              <a:gd name="connsiteX21" fmla="*/ 237744 w 3145536"/>
              <a:gd name="connsiteY21" fmla="*/ 2194560 h 3639312"/>
              <a:gd name="connsiteX22" fmla="*/ 201168 w 3145536"/>
              <a:gd name="connsiteY22" fmla="*/ 2249424 h 3639312"/>
              <a:gd name="connsiteX23" fmla="*/ 164592 w 3145536"/>
              <a:gd name="connsiteY23" fmla="*/ 2304288 h 3639312"/>
              <a:gd name="connsiteX24" fmla="*/ 128016 w 3145536"/>
              <a:gd name="connsiteY24" fmla="*/ 2432304 h 3639312"/>
              <a:gd name="connsiteX25" fmla="*/ 91440 w 3145536"/>
              <a:gd name="connsiteY25" fmla="*/ 2505456 h 3639312"/>
              <a:gd name="connsiteX26" fmla="*/ 54864 w 3145536"/>
              <a:gd name="connsiteY26" fmla="*/ 2651760 h 3639312"/>
              <a:gd name="connsiteX27" fmla="*/ 36576 w 3145536"/>
              <a:gd name="connsiteY27" fmla="*/ 2724912 h 3639312"/>
              <a:gd name="connsiteX28" fmla="*/ 0 w 3145536"/>
              <a:gd name="connsiteY28" fmla="*/ 2852928 h 3639312"/>
              <a:gd name="connsiteX29" fmla="*/ 18288 w 3145536"/>
              <a:gd name="connsiteY29" fmla="*/ 3383280 h 3639312"/>
              <a:gd name="connsiteX30" fmla="*/ 36576 w 3145536"/>
              <a:gd name="connsiteY30" fmla="*/ 3438144 h 3639312"/>
              <a:gd name="connsiteX31" fmla="*/ 128016 w 3145536"/>
              <a:gd name="connsiteY31" fmla="*/ 3529584 h 3639312"/>
              <a:gd name="connsiteX32" fmla="*/ 201168 w 3145536"/>
              <a:gd name="connsiteY32" fmla="*/ 3584448 h 3639312"/>
              <a:gd name="connsiteX33" fmla="*/ 274320 w 3145536"/>
              <a:gd name="connsiteY33" fmla="*/ 3602736 h 3639312"/>
              <a:gd name="connsiteX34" fmla="*/ 384048 w 3145536"/>
              <a:gd name="connsiteY34" fmla="*/ 3639312 h 3639312"/>
              <a:gd name="connsiteX35" fmla="*/ 621792 w 3145536"/>
              <a:gd name="connsiteY35" fmla="*/ 3621024 h 3639312"/>
              <a:gd name="connsiteX36" fmla="*/ 768096 w 3145536"/>
              <a:gd name="connsiteY36" fmla="*/ 3566160 h 3639312"/>
              <a:gd name="connsiteX37" fmla="*/ 822960 w 3145536"/>
              <a:gd name="connsiteY37" fmla="*/ 3547872 h 3639312"/>
              <a:gd name="connsiteX38" fmla="*/ 932688 w 3145536"/>
              <a:gd name="connsiteY38" fmla="*/ 3438144 h 3639312"/>
              <a:gd name="connsiteX39" fmla="*/ 1024128 w 3145536"/>
              <a:gd name="connsiteY39" fmla="*/ 3328416 h 3639312"/>
              <a:gd name="connsiteX40" fmla="*/ 1042416 w 3145536"/>
              <a:gd name="connsiteY40" fmla="*/ 3273552 h 3639312"/>
              <a:gd name="connsiteX41" fmla="*/ 1115568 w 3145536"/>
              <a:gd name="connsiteY41" fmla="*/ 3163824 h 3639312"/>
              <a:gd name="connsiteX42" fmla="*/ 1152144 w 3145536"/>
              <a:gd name="connsiteY42" fmla="*/ 3108960 h 3639312"/>
              <a:gd name="connsiteX43" fmla="*/ 1188720 w 3145536"/>
              <a:gd name="connsiteY43" fmla="*/ 3035808 h 3639312"/>
              <a:gd name="connsiteX44" fmla="*/ 1207008 w 3145536"/>
              <a:gd name="connsiteY44" fmla="*/ 2980944 h 3639312"/>
              <a:gd name="connsiteX45" fmla="*/ 1243584 w 3145536"/>
              <a:gd name="connsiteY45" fmla="*/ 2926080 h 3639312"/>
              <a:gd name="connsiteX46" fmla="*/ 1261872 w 3145536"/>
              <a:gd name="connsiteY46" fmla="*/ 2871216 h 3639312"/>
              <a:gd name="connsiteX47" fmla="*/ 1298448 w 3145536"/>
              <a:gd name="connsiteY47" fmla="*/ 2816352 h 3639312"/>
              <a:gd name="connsiteX48" fmla="*/ 1316736 w 3145536"/>
              <a:gd name="connsiteY48" fmla="*/ 2761488 h 3639312"/>
              <a:gd name="connsiteX49" fmla="*/ 1353312 w 3145536"/>
              <a:gd name="connsiteY49" fmla="*/ 2706624 h 3639312"/>
              <a:gd name="connsiteX50" fmla="*/ 1389888 w 3145536"/>
              <a:gd name="connsiteY50" fmla="*/ 2615184 h 3639312"/>
              <a:gd name="connsiteX51" fmla="*/ 1463040 w 3145536"/>
              <a:gd name="connsiteY51" fmla="*/ 2505456 h 3639312"/>
              <a:gd name="connsiteX52" fmla="*/ 1499616 w 3145536"/>
              <a:gd name="connsiteY52" fmla="*/ 2450592 h 3639312"/>
              <a:gd name="connsiteX53" fmla="*/ 1536192 w 3145536"/>
              <a:gd name="connsiteY53" fmla="*/ 2395728 h 3639312"/>
              <a:gd name="connsiteX54" fmla="*/ 1591056 w 3145536"/>
              <a:gd name="connsiteY54" fmla="*/ 2359152 h 3639312"/>
              <a:gd name="connsiteX55" fmla="*/ 1664208 w 3145536"/>
              <a:gd name="connsiteY55" fmla="*/ 2249424 h 3639312"/>
              <a:gd name="connsiteX56" fmla="*/ 1773936 w 3145536"/>
              <a:gd name="connsiteY56" fmla="*/ 2157984 h 3639312"/>
              <a:gd name="connsiteX57" fmla="*/ 1938528 w 3145536"/>
              <a:gd name="connsiteY57" fmla="*/ 2048256 h 3639312"/>
              <a:gd name="connsiteX58" fmla="*/ 2011680 w 3145536"/>
              <a:gd name="connsiteY58" fmla="*/ 1993392 h 3639312"/>
              <a:gd name="connsiteX59" fmla="*/ 2066544 w 3145536"/>
              <a:gd name="connsiteY59" fmla="*/ 1975104 h 3639312"/>
              <a:gd name="connsiteX60" fmla="*/ 2176272 w 3145536"/>
              <a:gd name="connsiteY60" fmla="*/ 1901952 h 3639312"/>
              <a:gd name="connsiteX61" fmla="*/ 2231136 w 3145536"/>
              <a:gd name="connsiteY61" fmla="*/ 1865376 h 3639312"/>
              <a:gd name="connsiteX62" fmla="*/ 2286000 w 3145536"/>
              <a:gd name="connsiteY62" fmla="*/ 1828800 h 3639312"/>
              <a:gd name="connsiteX63" fmla="*/ 2414016 w 3145536"/>
              <a:gd name="connsiteY63" fmla="*/ 1755648 h 3639312"/>
              <a:gd name="connsiteX64" fmla="*/ 2596896 w 3145536"/>
              <a:gd name="connsiteY64" fmla="*/ 1645920 h 3639312"/>
              <a:gd name="connsiteX65" fmla="*/ 2743200 w 3145536"/>
              <a:gd name="connsiteY65" fmla="*/ 1481328 h 3639312"/>
              <a:gd name="connsiteX66" fmla="*/ 2798064 w 3145536"/>
              <a:gd name="connsiteY66" fmla="*/ 1408176 h 3639312"/>
              <a:gd name="connsiteX67" fmla="*/ 2871216 w 3145536"/>
              <a:gd name="connsiteY67" fmla="*/ 1261872 h 3639312"/>
              <a:gd name="connsiteX68" fmla="*/ 2907792 w 3145536"/>
              <a:gd name="connsiteY68" fmla="*/ 1152144 h 3639312"/>
              <a:gd name="connsiteX69" fmla="*/ 2980944 w 3145536"/>
              <a:gd name="connsiteY69" fmla="*/ 987552 h 3639312"/>
              <a:gd name="connsiteX70" fmla="*/ 2999232 w 3145536"/>
              <a:gd name="connsiteY70" fmla="*/ 932688 h 3639312"/>
              <a:gd name="connsiteX71" fmla="*/ 3017520 w 3145536"/>
              <a:gd name="connsiteY71" fmla="*/ 877824 h 3639312"/>
              <a:gd name="connsiteX72" fmla="*/ 3035808 w 3145536"/>
              <a:gd name="connsiteY72" fmla="*/ 804672 h 3639312"/>
              <a:gd name="connsiteX73" fmla="*/ 3072384 w 3145536"/>
              <a:gd name="connsiteY73" fmla="*/ 731520 h 3639312"/>
              <a:gd name="connsiteX74" fmla="*/ 3127248 w 3145536"/>
              <a:gd name="connsiteY74" fmla="*/ 512064 h 3639312"/>
              <a:gd name="connsiteX75" fmla="*/ 3145536 w 3145536"/>
              <a:gd name="connsiteY75" fmla="*/ 438912 h 3639312"/>
              <a:gd name="connsiteX76" fmla="*/ 3127248 w 3145536"/>
              <a:gd name="connsiteY76" fmla="*/ 237744 h 3639312"/>
              <a:gd name="connsiteX77" fmla="*/ 3035808 w 3145536"/>
              <a:gd name="connsiteY77" fmla="*/ 128016 h 3639312"/>
              <a:gd name="connsiteX78" fmla="*/ 2980944 w 3145536"/>
              <a:gd name="connsiteY78" fmla="*/ 91440 h 3639312"/>
              <a:gd name="connsiteX79" fmla="*/ 2871216 w 3145536"/>
              <a:gd name="connsiteY79" fmla="*/ 54864 h 3639312"/>
              <a:gd name="connsiteX80" fmla="*/ 2395728 w 3145536"/>
              <a:gd name="connsiteY80" fmla="*/ 73152 h 3639312"/>
              <a:gd name="connsiteX81" fmla="*/ 2304288 w 3145536"/>
              <a:gd name="connsiteY81" fmla="*/ 91440 h 3639312"/>
              <a:gd name="connsiteX82" fmla="*/ 1938528 w 3145536"/>
              <a:gd name="connsiteY82" fmla="*/ 73152 h 3639312"/>
              <a:gd name="connsiteX83" fmla="*/ 1828800 w 3145536"/>
              <a:gd name="connsiteY83" fmla="*/ 36576 h 3639312"/>
              <a:gd name="connsiteX84" fmla="*/ 1773936 w 3145536"/>
              <a:gd name="connsiteY84" fmla="*/ 18288 h 3639312"/>
              <a:gd name="connsiteX85" fmla="*/ 1700784 w 3145536"/>
              <a:gd name="connsiteY85" fmla="*/ 0 h 363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145536" h="3639312">
                <a:moveTo>
                  <a:pt x="1700784" y="0"/>
                </a:moveTo>
                <a:cubicBezTo>
                  <a:pt x="1572768" y="6096"/>
                  <a:pt x="1444217" y="5100"/>
                  <a:pt x="1316736" y="18288"/>
                </a:cubicBezTo>
                <a:cubicBezTo>
                  <a:pt x="1231324" y="27124"/>
                  <a:pt x="1168027" y="51013"/>
                  <a:pt x="1097280" y="91440"/>
                </a:cubicBezTo>
                <a:cubicBezTo>
                  <a:pt x="1078197" y="102345"/>
                  <a:pt x="1062075" y="118186"/>
                  <a:pt x="1042416" y="128016"/>
                </a:cubicBezTo>
                <a:cubicBezTo>
                  <a:pt x="1025174" y="136637"/>
                  <a:pt x="1004403" y="136942"/>
                  <a:pt x="987552" y="146304"/>
                </a:cubicBezTo>
                <a:cubicBezTo>
                  <a:pt x="949125" y="167652"/>
                  <a:pt x="917142" y="199797"/>
                  <a:pt x="877824" y="219456"/>
                </a:cubicBezTo>
                <a:cubicBezTo>
                  <a:pt x="785013" y="265862"/>
                  <a:pt x="827355" y="240910"/>
                  <a:pt x="749808" y="292608"/>
                </a:cubicBezTo>
                <a:cubicBezTo>
                  <a:pt x="725424" y="329184"/>
                  <a:pt x="687318" y="359690"/>
                  <a:pt x="676656" y="402336"/>
                </a:cubicBezTo>
                <a:cubicBezTo>
                  <a:pt x="653037" y="496811"/>
                  <a:pt x="672310" y="454575"/>
                  <a:pt x="621792" y="530352"/>
                </a:cubicBezTo>
                <a:cubicBezTo>
                  <a:pt x="612512" y="567473"/>
                  <a:pt x="600958" y="621637"/>
                  <a:pt x="585216" y="658368"/>
                </a:cubicBezTo>
                <a:cubicBezTo>
                  <a:pt x="574477" y="683426"/>
                  <a:pt x="558765" y="706208"/>
                  <a:pt x="548640" y="731520"/>
                </a:cubicBezTo>
                <a:cubicBezTo>
                  <a:pt x="534321" y="767317"/>
                  <a:pt x="512064" y="841248"/>
                  <a:pt x="512064" y="841248"/>
                </a:cubicBezTo>
                <a:cubicBezTo>
                  <a:pt x="518973" y="965613"/>
                  <a:pt x="512505" y="1129379"/>
                  <a:pt x="548640" y="1261872"/>
                </a:cubicBezTo>
                <a:cubicBezTo>
                  <a:pt x="558784" y="1299068"/>
                  <a:pt x="573024" y="1335024"/>
                  <a:pt x="585216" y="1371600"/>
                </a:cubicBezTo>
                <a:lnTo>
                  <a:pt x="603504" y="1426464"/>
                </a:lnTo>
                <a:cubicBezTo>
                  <a:pt x="597709" y="1478615"/>
                  <a:pt x="597566" y="1584644"/>
                  <a:pt x="566928" y="1645920"/>
                </a:cubicBezTo>
                <a:cubicBezTo>
                  <a:pt x="557098" y="1665579"/>
                  <a:pt x="540182" y="1681125"/>
                  <a:pt x="530352" y="1700784"/>
                </a:cubicBezTo>
                <a:cubicBezTo>
                  <a:pt x="521731" y="1718026"/>
                  <a:pt x="521426" y="1738797"/>
                  <a:pt x="512064" y="1755648"/>
                </a:cubicBezTo>
                <a:cubicBezTo>
                  <a:pt x="490716" y="1794075"/>
                  <a:pt x="463296" y="1828800"/>
                  <a:pt x="438912" y="1865376"/>
                </a:cubicBezTo>
                <a:lnTo>
                  <a:pt x="365760" y="1975104"/>
                </a:lnTo>
                <a:cubicBezTo>
                  <a:pt x="353568" y="1993392"/>
                  <a:pt x="336135" y="2009116"/>
                  <a:pt x="329184" y="2029968"/>
                </a:cubicBezTo>
                <a:cubicBezTo>
                  <a:pt x="296995" y="2126535"/>
                  <a:pt x="321589" y="2068792"/>
                  <a:pt x="237744" y="2194560"/>
                </a:cubicBezTo>
                <a:lnTo>
                  <a:pt x="201168" y="2249424"/>
                </a:lnTo>
                <a:lnTo>
                  <a:pt x="164592" y="2304288"/>
                </a:lnTo>
                <a:cubicBezTo>
                  <a:pt x="155312" y="2341409"/>
                  <a:pt x="143758" y="2395573"/>
                  <a:pt x="128016" y="2432304"/>
                </a:cubicBezTo>
                <a:cubicBezTo>
                  <a:pt x="117277" y="2457362"/>
                  <a:pt x="100061" y="2479593"/>
                  <a:pt x="91440" y="2505456"/>
                </a:cubicBezTo>
                <a:cubicBezTo>
                  <a:pt x="75544" y="2553145"/>
                  <a:pt x="67056" y="2602992"/>
                  <a:pt x="54864" y="2651760"/>
                </a:cubicBezTo>
                <a:cubicBezTo>
                  <a:pt x="48768" y="2676144"/>
                  <a:pt x="44524" y="2701067"/>
                  <a:pt x="36576" y="2724912"/>
                </a:cubicBezTo>
                <a:cubicBezTo>
                  <a:pt x="10340" y="2803621"/>
                  <a:pt x="22963" y="2761074"/>
                  <a:pt x="0" y="2852928"/>
                </a:cubicBezTo>
                <a:cubicBezTo>
                  <a:pt x="6096" y="3029712"/>
                  <a:pt x="7254" y="3206735"/>
                  <a:pt x="18288" y="3383280"/>
                </a:cubicBezTo>
                <a:cubicBezTo>
                  <a:pt x="19490" y="3402520"/>
                  <a:pt x="27955" y="3420902"/>
                  <a:pt x="36576" y="3438144"/>
                </a:cubicBezTo>
                <a:cubicBezTo>
                  <a:pt x="69088" y="3503168"/>
                  <a:pt x="71120" y="3488944"/>
                  <a:pt x="128016" y="3529584"/>
                </a:cubicBezTo>
                <a:cubicBezTo>
                  <a:pt x="152819" y="3547300"/>
                  <a:pt x="173906" y="3570817"/>
                  <a:pt x="201168" y="3584448"/>
                </a:cubicBezTo>
                <a:cubicBezTo>
                  <a:pt x="223649" y="3595688"/>
                  <a:pt x="250246" y="3595514"/>
                  <a:pt x="274320" y="3602736"/>
                </a:cubicBezTo>
                <a:cubicBezTo>
                  <a:pt x="311249" y="3613815"/>
                  <a:pt x="384048" y="3639312"/>
                  <a:pt x="384048" y="3639312"/>
                </a:cubicBezTo>
                <a:cubicBezTo>
                  <a:pt x="463296" y="3633216"/>
                  <a:pt x="542854" y="3630311"/>
                  <a:pt x="621792" y="3621024"/>
                </a:cubicBezTo>
                <a:cubicBezTo>
                  <a:pt x="699250" y="3611911"/>
                  <a:pt x="696480" y="3596853"/>
                  <a:pt x="768096" y="3566160"/>
                </a:cubicBezTo>
                <a:cubicBezTo>
                  <a:pt x="785815" y="3558566"/>
                  <a:pt x="804672" y="3553968"/>
                  <a:pt x="822960" y="3547872"/>
                </a:cubicBezTo>
                <a:cubicBezTo>
                  <a:pt x="859536" y="3511296"/>
                  <a:pt x="903995" y="3481183"/>
                  <a:pt x="932688" y="3438144"/>
                </a:cubicBezTo>
                <a:cubicBezTo>
                  <a:pt x="983610" y="3361761"/>
                  <a:pt x="953722" y="3398822"/>
                  <a:pt x="1024128" y="3328416"/>
                </a:cubicBezTo>
                <a:cubicBezTo>
                  <a:pt x="1030224" y="3310128"/>
                  <a:pt x="1033054" y="3290403"/>
                  <a:pt x="1042416" y="3273552"/>
                </a:cubicBezTo>
                <a:cubicBezTo>
                  <a:pt x="1063764" y="3235125"/>
                  <a:pt x="1091184" y="3200400"/>
                  <a:pt x="1115568" y="3163824"/>
                </a:cubicBezTo>
                <a:cubicBezTo>
                  <a:pt x="1127760" y="3145536"/>
                  <a:pt x="1142314" y="3128619"/>
                  <a:pt x="1152144" y="3108960"/>
                </a:cubicBezTo>
                <a:cubicBezTo>
                  <a:pt x="1164336" y="3084576"/>
                  <a:pt x="1177981" y="3060866"/>
                  <a:pt x="1188720" y="3035808"/>
                </a:cubicBezTo>
                <a:cubicBezTo>
                  <a:pt x="1196314" y="3018089"/>
                  <a:pt x="1198387" y="2998186"/>
                  <a:pt x="1207008" y="2980944"/>
                </a:cubicBezTo>
                <a:cubicBezTo>
                  <a:pt x="1216838" y="2961285"/>
                  <a:pt x="1233754" y="2945739"/>
                  <a:pt x="1243584" y="2926080"/>
                </a:cubicBezTo>
                <a:cubicBezTo>
                  <a:pt x="1252205" y="2908838"/>
                  <a:pt x="1253251" y="2888458"/>
                  <a:pt x="1261872" y="2871216"/>
                </a:cubicBezTo>
                <a:cubicBezTo>
                  <a:pt x="1271702" y="2851557"/>
                  <a:pt x="1288618" y="2836011"/>
                  <a:pt x="1298448" y="2816352"/>
                </a:cubicBezTo>
                <a:cubicBezTo>
                  <a:pt x="1307069" y="2799110"/>
                  <a:pt x="1308115" y="2778730"/>
                  <a:pt x="1316736" y="2761488"/>
                </a:cubicBezTo>
                <a:cubicBezTo>
                  <a:pt x="1326566" y="2741829"/>
                  <a:pt x="1343482" y="2726283"/>
                  <a:pt x="1353312" y="2706624"/>
                </a:cubicBezTo>
                <a:cubicBezTo>
                  <a:pt x="1367993" y="2677262"/>
                  <a:pt x="1374168" y="2644004"/>
                  <a:pt x="1389888" y="2615184"/>
                </a:cubicBezTo>
                <a:cubicBezTo>
                  <a:pt x="1410938" y="2576593"/>
                  <a:pt x="1438656" y="2542032"/>
                  <a:pt x="1463040" y="2505456"/>
                </a:cubicBezTo>
                <a:lnTo>
                  <a:pt x="1499616" y="2450592"/>
                </a:lnTo>
                <a:cubicBezTo>
                  <a:pt x="1511808" y="2432304"/>
                  <a:pt x="1517904" y="2407920"/>
                  <a:pt x="1536192" y="2395728"/>
                </a:cubicBezTo>
                <a:lnTo>
                  <a:pt x="1591056" y="2359152"/>
                </a:lnTo>
                <a:cubicBezTo>
                  <a:pt x="1615440" y="2322576"/>
                  <a:pt x="1627632" y="2273808"/>
                  <a:pt x="1664208" y="2249424"/>
                </a:cubicBezTo>
                <a:cubicBezTo>
                  <a:pt x="1860258" y="2118724"/>
                  <a:pt x="1562719" y="2322264"/>
                  <a:pt x="1773936" y="2157984"/>
                </a:cubicBezTo>
                <a:cubicBezTo>
                  <a:pt x="1938528" y="2029968"/>
                  <a:pt x="1828800" y="2130552"/>
                  <a:pt x="1938528" y="2048256"/>
                </a:cubicBezTo>
                <a:cubicBezTo>
                  <a:pt x="1962912" y="2029968"/>
                  <a:pt x="1985216" y="2008514"/>
                  <a:pt x="2011680" y="1993392"/>
                </a:cubicBezTo>
                <a:cubicBezTo>
                  <a:pt x="2028417" y="1983828"/>
                  <a:pt x="2049693" y="1984466"/>
                  <a:pt x="2066544" y="1975104"/>
                </a:cubicBezTo>
                <a:cubicBezTo>
                  <a:pt x="2104971" y="1953756"/>
                  <a:pt x="2139696" y="1926336"/>
                  <a:pt x="2176272" y="1901952"/>
                </a:cubicBezTo>
                <a:lnTo>
                  <a:pt x="2231136" y="1865376"/>
                </a:lnTo>
                <a:cubicBezTo>
                  <a:pt x="2249424" y="1853184"/>
                  <a:pt x="2266341" y="1838630"/>
                  <a:pt x="2286000" y="1828800"/>
                </a:cubicBezTo>
                <a:cubicBezTo>
                  <a:pt x="2507059" y="1718271"/>
                  <a:pt x="2233072" y="1859045"/>
                  <a:pt x="2414016" y="1755648"/>
                </a:cubicBezTo>
                <a:cubicBezTo>
                  <a:pt x="2481361" y="1717165"/>
                  <a:pt x="2537246" y="1705570"/>
                  <a:pt x="2596896" y="1645920"/>
                </a:cubicBezTo>
                <a:cubicBezTo>
                  <a:pt x="2760566" y="1482250"/>
                  <a:pt x="2661614" y="1595548"/>
                  <a:pt x="2743200" y="1481328"/>
                </a:cubicBezTo>
                <a:cubicBezTo>
                  <a:pt x="2760916" y="1456525"/>
                  <a:pt x="2782706" y="1434504"/>
                  <a:pt x="2798064" y="1408176"/>
                </a:cubicBezTo>
                <a:cubicBezTo>
                  <a:pt x="2825537" y="1361079"/>
                  <a:pt x="2853974" y="1313598"/>
                  <a:pt x="2871216" y="1261872"/>
                </a:cubicBezTo>
                <a:cubicBezTo>
                  <a:pt x="2883408" y="1225296"/>
                  <a:pt x="2886406" y="1184223"/>
                  <a:pt x="2907792" y="1152144"/>
                </a:cubicBezTo>
                <a:cubicBezTo>
                  <a:pt x="2965754" y="1065201"/>
                  <a:pt x="2937417" y="1118132"/>
                  <a:pt x="2980944" y="987552"/>
                </a:cubicBezTo>
                <a:lnTo>
                  <a:pt x="2999232" y="932688"/>
                </a:lnTo>
                <a:cubicBezTo>
                  <a:pt x="3005328" y="914400"/>
                  <a:pt x="3012845" y="896526"/>
                  <a:pt x="3017520" y="877824"/>
                </a:cubicBezTo>
                <a:cubicBezTo>
                  <a:pt x="3023616" y="853440"/>
                  <a:pt x="3026983" y="828206"/>
                  <a:pt x="3035808" y="804672"/>
                </a:cubicBezTo>
                <a:cubicBezTo>
                  <a:pt x="3045380" y="779146"/>
                  <a:pt x="3063763" y="757383"/>
                  <a:pt x="3072384" y="731520"/>
                </a:cubicBezTo>
                <a:lnTo>
                  <a:pt x="3127248" y="512064"/>
                </a:lnTo>
                <a:lnTo>
                  <a:pt x="3145536" y="438912"/>
                </a:lnTo>
                <a:cubicBezTo>
                  <a:pt x="3139440" y="371856"/>
                  <a:pt x="3141356" y="303582"/>
                  <a:pt x="3127248" y="237744"/>
                </a:cubicBezTo>
                <a:cubicBezTo>
                  <a:pt x="3120993" y="208556"/>
                  <a:pt x="3053653" y="142887"/>
                  <a:pt x="3035808" y="128016"/>
                </a:cubicBezTo>
                <a:cubicBezTo>
                  <a:pt x="3018923" y="113945"/>
                  <a:pt x="3001029" y="100367"/>
                  <a:pt x="2980944" y="91440"/>
                </a:cubicBezTo>
                <a:cubicBezTo>
                  <a:pt x="2945712" y="75782"/>
                  <a:pt x="2871216" y="54864"/>
                  <a:pt x="2871216" y="54864"/>
                </a:cubicBezTo>
                <a:cubicBezTo>
                  <a:pt x="2712720" y="60960"/>
                  <a:pt x="2554012" y="62940"/>
                  <a:pt x="2395728" y="73152"/>
                </a:cubicBezTo>
                <a:cubicBezTo>
                  <a:pt x="2364709" y="75153"/>
                  <a:pt x="2335372" y="91440"/>
                  <a:pt x="2304288" y="91440"/>
                </a:cubicBezTo>
                <a:cubicBezTo>
                  <a:pt x="2182216" y="91440"/>
                  <a:pt x="2060448" y="79248"/>
                  <a:pt x="1938528" y="73152"/>
                </a:cubicBezTo>
                <a:lnTo>
                  <a:pt x="1828800" y="36576"/>
                </a:lnTo>
                <a:cubicBezTo>
                  <a:pt x="1810512" y="30480"/>
                  <a:pt x="1793213" y="18288"/>
                  <a:pt x="1773936" y="18288"/>
                </a:cubicBezTo>
                <a:lnTo>
                  <a:pt x="1700784" y="0"/>
                </a:lnTo>
                <a:close/>
              </a:path>
            </a:pathLst>
          </a:cu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382512" y="-292608"/>
            <a:ext cx="585216" cy="1371600"/>
            <a:chOff x="6382512" y="-292608"/>
            <a:chExt cx="585216" cy="1371600"/>
          </a:xfrm>
        </p:grpSpPr>
        <p:sp>
          <p:nvSpPr>
            <p:cNvPr id="2" name="타원 1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" name="직선 연결선[R] 4"/>
            <p:cNvCxnSpPr>
              <a:stCxn id="2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/>
          <p:cNvSpPr/>
          <p:nvPr/>
        </p:nvSpPr>
        <p:spPr>
          <a:xfrm>
            <a:off x="6007608" y="-822960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552944" y="0"/>
            <a:ext cx="585216" cy="1371600"/>
            <a:chOff x="6382512" y="-292608"/>
            <a:chExt cx="585216" cy="1371600"/>
          </a:xfrm>
        </p:grpSpPr>
        <p:sp>
          <p:nvSpPr>
            <p:cNvPr id="9" name="타원 8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0" name="직선 연결선[R] 9"/>
            <p:cNvCxnSpPr>
              <a:stCxn id="9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8197647" y="932688"/>
            <a:ext cx="585216" cy="1371600"/>
            <a:chOff x="6382512" y="-292608"/>
            <a:chExt cx="585216" cy="1371600"/>
          </a:xfrm>
        </p:grpSpPr>
        <p:sp>
          <p:nvSpPr>
            <p:cNvPr id="12" name="타원 11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연결선[R] 12"/>
            <p:cNvCxnSpPr>
              <a:stCxn id="12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9422943" y="2139696"/>
            <a:ext cx="585216" cy="1371600"/>
            <a:chOff x="6382512" y="-292608"/>
            <a:chExt cx="585216" cy="1371600"/>
          </a:xfrm>
        </p:grpSpPr>
        <p:sp>
          <p:nvSpPr>
            <p:cNvPr id="15" name="타원 14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6" name="직선 연결선[R] 15"/>
            <p:cNvCxnSpPr>
              <a:stCxn id="15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7456983" y="3273552"/>
            <a:ext cx="585216" cy="1371600"/>
            <a:chOff x="6382512" y="-292608"/>
            <a:chExt cx="585216" cy="1371600"/>
          </a:xfrm>
        </p:grpSpPr>
        <p:sp>
          <p:nvSpPr>
            <p:cNvPr id="18" name="타원 17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9" name="직선 연결선[R] 18"/>
            <p:cNvCxnSpPr>
              <a:stCxn id="18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5012517" y="2825496"/>
            <a:ext cx="585216" cy="1371600"/>
            <a:chOff x="6382512" y="-292608"/>
            <a:chExt cx="585216" cy="1371600"/>
          </a:xfrm>
        </p:grpSpPr>
        <p:sp>
          <p:nvSpPr>
            <p:cNvPr id="21" name="타원 20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2" name="직선 연결선[R] 21"/>
            <p:cNvCxnSpPr>
              <a:stCxn id="21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2013285" y="3273552"/>
            <a:ext cx="585216" cy="1371600"/>
            <a:chOff x="6382512" y="-292608"/>
            <a:chExt cx="585216" cy="1371600"/>
          </a:xfrm>
        </p:grpSpPr>
        <p:sp>
          <p:nvSpPr>
            <p:cNvPr id="24" name="타원 23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5" name="직선 연결선[R] 24"/>
            <p:cNvCxnSpPr>
              <a:stCxn id="24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1603359" y="2825496"/>
            <a:ext cx="585216" cy="1371600"/>
            <a:chOff x="6382512" y="-292608"/>
            <a:chExt cx="585216" cy="1371600"/>
          </a:xfrm>
        </p:grpSpPr>
        <p:sp>
          <p:nvSpPr>
            <p:cNvPr id="27" name="타원 26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8" name="직선 연결선[R] 27"/>
            <p:cNvCxnSpPr>
              <a:stCxn id="27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2897286" y="1618488"/>
            <a:ext cx="585216" cy="1371600"/>
            <a:chOff x="6382512" y="-292608"/>
            <a:chExt cx="585216" cy="1371600"/>
          </a:xfrm>
        </p:grpSpPr>
        <p:sp>
          <p:nvSpPr>
            <p:cNvPr id="30" name="타원 29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30"/>
            <p:cNvCxnSpPr>
              <a:stCxn id="30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4918887" y="996696"/>
            <a:ext cx="585216" cy="1371600"/>
            <a:chOff x="6382512" y="-292608"/>
            <a:chExt cx="585216" cy="1371600"/>
          </a:xfrm>
        </p:grpSpPr>
        <p:sp>
          <p:nvSpPr>
            <p:cNvPr id="33" name="타원 32"/>
            <p:cNvSpPr/>
            <p:nvPr/>
          </p:nvSpPr>
          <p:spPr>
            <a:xfrm>
              <a:off x="6382512" y="-292608"/>
              <a:ext cx="585216" cy="585216"/>
            </a:xfrm>
            <a:prstGeom prst="ellipse">
              <a:avLst/>
            </a:prstGeom>
            <a:solidFill>
              <a:srgbClr val="FFFF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4" name="직선 연결선[R] 33"/>
            <p:cNvCxnSpPr>
              <a:stCxn id="33" idx="4"/>
            </p:cNvCxnSpPr>
            <p:nvPr/>
          </p:nvCxnSpPr>
          <p:spPr>
            <a:xfrm flipH="1">
              <a:off x="6656832" y="292608"/>
              <a:ext cx="18288" cy="786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[R] 35"/>
          <p:cNvCxnSpPr/>
          <p:nvPr/>
        </p:nvCxnSpPr>
        <p:spPr>
          <a:xfrm>
            <a:off x="6647689" y="996696"/>
            <a:ext cx="1179575" cy="3749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/>
          <p:cNvCxnSpPr/>
          <p:nvPr/>
        </p:nvCxnSpPr>
        <p:spPr>
          <a:xfrm flipH="1" flipV="1">
            <a:off x="8481111" y="2368296"/>
            <a:ext cx="1216152" cy="1143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 flipV="1">
            <a:off x="7845552" y="1371600"/>
            <a:ext cx="635560" cy="9966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/>
          <p:nvPr/>
        </p:nvCxnSpPr>
        <p:spPr>
          <a:xfrm flipV="1">
            <a:off x="7731303" y="3533284"/>
            <a:ext cx="1965960" cy="1111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H="1" flipV="1">
            <a:off x="5295981" y="4197096"/>
            <a:ext cx="2435322" cy="470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 flipV="1">
            <a:off x="2305893" y="4159030"/>
            <a:ext cx="2971800" cy="4166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1895967" y="4159030"/>
            <a:ext cx="409927" cy="5081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>
            <a:stCxn id="4" idx="31"/>
          </p:cNvCxnSpPr>
          <p:nvPr/>
        </p:nvCxnSpPr>
        <p:spPr>
          <a:xfrm flipV="1">
            <a:off x="1808562" y="3020242"/>
            <a:ext cx="1363044" cy="12643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[R] 66"/>
          <p:cNvCxnSpPr/>
          <p:nvPr/>
        </p:nvCxnSpPr>
        <p:spPr>
          <a:xfrm flipV="1">
            <a:off x="3180750" y="2368296"/>
            <a:ext cx="1997912" cy="6519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/>
          <p:cNvCxnSpPr/>
          <p:nvPr/>
        </p:nvCxnSpPr>
        <p:spPr>
          <a:xfrm flipV="1">
            <a:off x="5277693" y="1063916"/>
            <a:ext cx="1369996" cy="12360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961427" y="-452872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100-1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970366" y="649224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100-2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0113952" y="1869948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100-3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082079" y="2724912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100-4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39031" y="3524250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100-5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420193" y="3924334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100-6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6018" y="2743199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100-7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434194" y="1243043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100-8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608631" y="557784"/>
            <a:ext cx="1335024" cy="438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100-9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4" name="사각형 설명선[R] 133"/>
          <p:cNvSpPr/>
          <p:nvPr/>
        </p:nvSpPr>
        <p:spPr>
          <a:xfrm>
            <a:off x="6967728" y="-2038350"/>
            <a:ext cx="1680972" cy="647700"/>
          </a:xfrm>
          <a:prstGeom prst="wedgeRectCallout">
            <a:avLst>
              <a:gd name="adj1" fmla="val -61631"/>
              <a:gd name="adj2" fmla="val 112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인식번호</a:t>
            </a:r>
          </a:p>
        </p:txBody>
      </p:sp>
      <p:sp>
        <p:nvSpPr>
          <p:cNvPr id="135" name="사각형 설명선[R] 134"/>
          <p:cNvSpPr/>
          <p:nvPr/>
        </p:nvSpPr>
        <p:spPr>
          <a:xfrm>
            <a:off x="9422943" y="-1696932"/>
            <a:ext cx="1680972" cy="647700"/>
          </a:xfrm>
          <a:prstGeom prst="wedgeRectCallout">
            <a:avLst>
              <a:gd name="adj1" fmla="val -61631"/>
              <a:gd name="adj2" fmla="val 112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연계번호</a:t>
            </a:r>
          </a:p>
        </p:txBody>
      </p:sp>
    </p:spTree>
    <p:extLst>
      <p:ext uri="{BB962C8B-B14F-4D97-AF65-F5344CB8AC3E}">
        <p14:creationId xmlns:p14="http://schemas.microsoft.com/office/powerpoint/2010/main" val="62298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72973" y="-1143928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서버 초기화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275322" y="-899030"/>
            <a:ext cx="50165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3776972" y="-108369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YES</a:t>
            </a:r>
            <a:endParaRPr kumimoji="1"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275322" y="-581528"/>
            <a:ext cx="5016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3776972" y="-76619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</a:t>
            </a:r>
            <a:endParaRPr kumimoji="1" lang="ko-KR" altLang="en-US" dirty="0"/>
          </a:p>
        </p:txBody>
      </p:sp>
      <p:cxnSp>
        <p:nvCxnSpPr>
          <p:cNvPr id="18" name="직선 화살표 연결선 17"/>
          <p:cNvCxnSpPr>
            <a:cxnSpLocks/>
            <a:stCxn id="4" idx="2"/>
            <a:endCxn id="23" idx="0"/>
          </p:cNvCxnSpPr>
          <p:nvPr/>
        </p:nvCxnSpPr>
        <p:spPr>
          <a:xfrm>
            <a:off x="1630223" y="-356528"/>
            <a:ext cx="0" cy="1219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/>
          <p:cNvSpPr/>
          <p:nvPr/>
        </p:nvSpPr>
        <p:spPr>
          <a:xfrm>
            <a:off x="48722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지역에</a:t>
            </a:r>
            <a:endParaRPr kumimoji="1"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돌발임무가 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4</a:t>
            </a:r>
            <a:r>
              <a:rPr kumimoji="1" lang="ko-KR" altLang="en-US" sz="1600" dirty="0">
                <a:solidFill>
                  <a:sysClr val="windowText" lastClr="000000"/>
                </a:solidFill>
              </a:rPr>
              <a:t>개 이상 존재하는가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/>
          <p:cNvCxnSpPr>
            <a:cxnSpLocks/>
            <a:stCxn id="23" idx="2"/>
            <a:endCxn id="45" idx="0"/>
          </p:cNvCxnSpPr>
          <p:nvPr/>
        </p:nvCxnSpPr>
        <p:spPr>
          <a:xfrm>
            <a:off x="1630223" y="2228027"/>
            <a:ext cx="0" cy="7058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3" idx="3"/>
          </p:cNvCxnSpPr>
          <p:nvPr/>
        </p:nvCxnSpPr>
        <p:spPr>
          <a:xfrm>
            <a:off x="2773223" y="1545400"/>
            <a:ext cx="841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/>
          <p:cNvCxnSpPr>
            <a:cxnSpLocks/>
            <a:stCxn id="45" idx="1"/>
            <a:endCxn id="23" idx="1"/>
          </p:cNvCxnSpPr>
          <p:nvPr/>
        </p:nvCxnSpPr>
        <p:spPr>
          <a:xfrm rot="10800000">
            <a:off x="487223" y="1545400"/>
            <a:ext cx="468172" cy="1783512"/>
          </a:xfrm>
          <a:prstGeom prst="bentConnector3">
            <a:avLst>
              <a:gd name="adj1" fmla="val 18978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3614603" y="862773"/>
            <a:ext cx="1956705" cy="136525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임무가 생성되지 않은 지역 중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생성할 곳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</a:rPr>
              <a:t>임의 선정</a:t>
            </a:r>
            <a:endParaRPr kumimoji="1"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55395" y="2933918"/>
            <a:ext cx="1349656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>
                <a:solidFill>
                  <a:prstClr val="black"/>
                </a:solidFill>
                <a:latin typeface="+mj-lt"/>
              </a:rPr>
              <a:t>10</a:t>
            </a:r>
            <a:r>
              <a:rPr kumimoji="1" lang="ko-KR" altLang="en-US" dirty="0">
                <a:solidFill>
                  <a:prstClr val="black"/>
                </a:solidFill>
                <a:latin typeface="+mj-lt"/>
              </a:rPr>
              <a:t>분 후</a:t>
            </a:r>
            <a:endParaRPr kumimoji="1" lang="en-US" altLang="ko-KR" dirty="0">
              <a:solidFill>
                <a:prstClr val="black"/>
              </a:solidFill>
              <a:latin typeface="+mj-lt"/>
            </a:endParaRPr>
          </a:p>
          <a:p>
            <a:pPr lvl="0" algn="ctr"/>
            <a:r>
              <a:rPr kumimoji="1" lang="ko-KR" altLang="en-US" dirty="0">
                <a:solidFill>
                  <a:prstClr val="black"/>
                </a:solidFill>
                <a:latin typeface="+mj-lt"/>
              </a:rPr>
              <a:t>다시 체크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cxnSp>
        <p:nvCxnSpPr>
          <p:cNvPr id="58" name="직선 화살표 연결선 57"/>
          <p:cNvCxnSpPr>
            <a:cxnSpLocks/>
            <a:stCxn id="44" idx="3"/>
            <a:endCxn id="61" idx="1"/>
          </p:cNvCxnSpPr>
          <p:nvPr/>
        </p:nvCxnSpPr>
        <p:spPr>
          <a:xfrm>
            <a:off x="5571308" y="1545400"/>
            <a:ext cx="9233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6494638" y="862773"/>
            <a:ext cx="1956705" cy="136525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해당 구역에 설정된 임무중 시행할 임의 선정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8" name="다이아몬드 67"/>
          <p:cNvSpPr/>
          <p:nvPr/>
        </p:nvSpPr>
        <p:spPr>
          <a:xfrm>
            <a:off x="9374673" y="862773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지역에 동일한 수행방식의 임무가 존재하는가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69" name="직선 화살표 연결선 68"/>
          <p:cNvCxnSpPr>
            <a:cxnSpLocks/>
            <a:stCxn id="61" idx="3"/>
            <a:endCxn id="68" idx="1"/>
          </p:cNvCxnSpPr>
          <p:nvPr/>
        </p:nvCxnSpPr>
        <p:spPr>
          <a:xfrm>
            <a:off x="8451343" y="1545400"/>
            <a:ext cx="9233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38"/>
          <p:cNvCxnSpPr>
            <a:cxnSpLocks/>
            <a:stCxn id="68" idx="0"/>
            <a:endCxn id="61" idx="0"/>
          </p:cNvCxnSpPr>
          <p:nvPr/>
        </p:nvCxnSpPr>
        <p:spPr>
          <a:xfrm rot="16200000" flipV="1">
            <a:off x="8995332" y="-659568"/>
            <a:ext cx="12700" cy="3044682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9545670" y="2933918"/>
            <a:ext cx="1956705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해당 구역에 돌발임무 배정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78" name="직선 화살표 연결선 77"/>
          <p:cNvCxnSpPr>
            <a:cxnSpLocks/>
            <a:stCxn id="68" idx="2"/>
            <a:endCxn id="77" idx="0"/>
          </p:cNvCxnSpPr>
          <p:nvPr/>
        </p:nvCxnSpPr>
        <p:spPr>
          <a:xfrm>
            <a:off x="10517673" y="2228027"/>
            <a:ext cx="6350" cy="70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6494637" y="2933918"/>
            <a:ext cx="1956705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지속시간에 따라</a:t>
            </a:r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돌발임무 수행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85" name="직선 화살표 연결선 84"/>
          <p:cNvCxnSpPr>
            <a:cxnSpLocks/>
          </p:cNvCxnSpPr>
          <p:nvPr/>
        </p:nvCxnSpPr>
        <p:spPr>
          <a:xfrm flipH="1">
            <a:off x="8433757" y="3364081"/>
            <a:ext cx="10943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3614602" y="2933918"/>
            <a:ext cx="1956705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지속시간 만료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직선 화살표 연결선 90"/>
          <p:cNvCxnSpPr>
            <a:cxnSpLocks/>
            <a:stCxn id="84" idx="1"/>
            <a:endCxn id="90" idx="3"/>
          </p:cNvCxnSpPr>
          <p:nvPr/>
        </p:nvCxnSpPr>
        <p:spPr>
          <a:xfrm flipH="1">
            <a:off x="5571307" y="3328912"/>
            <a:ext cx="9233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다이아몬드 97"/>
          <p:cNvSpPr/>
          <p:nvPr/>
        </p:nvSpPr>
        <p:spPr>
          <a:xfrm>
            <a:off x="3449954" y="4429796"/>
            <a:ext cx="2286000" cy="1365254"/>
          </a:xfrm>
          <a:prstGeom prst="diamond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dirty="0">
                <a:solidFill>
                  <a:sysClr val="windowText" lastClr="000000"/>
                </a:solidFill>
              </a:rPr>
              <a:t>해당 지역에 아직 임무를 수행중인 플레이어가 존재하는가</a:t>
            </a:r>
            <a:r>
              <a:rPr kumimoji="1" lang="en-US" altLang="ko-KR" sz="1600" dirty="0">
                <a:solidFill>
                  <a:sysClr val="windowText" lastClr="000000"/>
                </a:solidFill>
              </a:rPr>
              <a:t>?</a:t>
            </a:r>
            <a:endParaRPr kumimoji="1"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00" name="직선 화살표 연결선 99"/>
          <p:cNvCxnSpPr>
            <a:cxnSpLocks/>
            <a:stCxn id="90" idx="2"/>
            <a:endCxn id="98" idx="0"/>
          </p:cNvCxnSpPr>
          <p:nvPr/>
        </p:nvCxnSpPr>
        <p:spPr>
          <a:xfrm flipH="1">
            <a:off x="4592954" y="3723906"/>
            <a:ext cx="1" cy="7058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955395" y="4717429"/>
            <a:ext cx="1349656" cy="78998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prstClr val="black"/>
                </a:solidFill>
                <a:latin typeface="+mj-lt"/>
              </a:rPr>
              <a:t>임무 회수</a:t>
            </a:r>
            <a:endParaRPr kumimoji="1" lang="en-US" altLang="ko-KR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cxnSp>
        <p:nvCxnSpPr>
          <p:cNvPr id="105" name="직선 화살표 연결선 104"/>
          <p:cNvCxnSpPr>
            <a:cxnSpLocks/>
            <a:stCxn id="98" idx="1"/>
            <a:endCxn id="104" idx="3"/>
          </p:cNvCxnSpPr>
          <p:nvPr/>
        </p:nvCxnSpPr>
        <p:spPr>
          <a:xfrm flipH="1">
            <a:off x="2305051" y="5112423"/>
            <a:ext cx="1144903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494636" y="4201708"/>
            <a:ext cx="1956706" cy="18214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dirty="0">
                <a:solidFill>
                  <a:schemeClr val="tx1"/>
                </a:solidFill>
                <a:latin typeface="+mj-lt"/>
              </a:rPr>
              <a:t>해당 임무에 설정된 최소 </a:t>
            </a:r>
            <a:r>
              <a:rPr kumimoji="1" lang="en-US" altLang="ko-KR" dirty="0">
                <a:solidFill>
                  <a:schemeClr val="tx1"/>
                </a:solidFill>
                <a:latin typeface="+mj-lt"/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  <a:latin typeface="+mj-lt"/>
              </a:rPr>
              <a:t> 최대 대기시간에서 </a:t>
            </a:r>
            <a:r>
              <a:rPr kumimoji="1" lang="en-US" altLang="ko-KR" dirty="0">
                <a:solidFill>
                  <a:schemeClr val="tx1"/>
                </a:solidFill>
                <a:latin typeface="+mj-lt"/>
              </a:rPr>
              <a:t>10</a:t>
            </a:r>
            <a:r>
              <a:rPr kumimoji="1" lang="ko-KR" altLang="en-US" dirty="0">
                <a:solidFill>
                  <a:schemeClr val="tx1"/>
                </a:solidFill>
                <a:latin typeface="+mj-lt"/>
              </a:rPr>
              <a:t>분단위로 임의 선정</a:t>
            </a:r>
            <a:endParaRPr kumimoji="1" lang="en-US" altLang="ko-K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9660423" y="4720017"/>
            <a:ext cx="1714500" cy="787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돌발임무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종료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8" name="직선 화살표 연결선 117"/>
          <p:cNvCxnSpPr>
            <a:cxnSpLocks/>
            <a:stCxn id="98" idx="3"/>
            <a:endCxn id="114" idx="1"/>
          </p:cNvCxnSpPr>
          <p:nvPr/>
        </p:nvCxnSpPr>
        <p:spPr>
          <a:xfrm>
            <a:off x="5735954" y="5112423"/>
            <a:ext cx="75868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cxnSpLocks/>
            <a:stCxn id="114" idx="3"/>
            <a:endCxn id="117" idx="1"/>
          </p:cNvCxnSpPr>
          <p:nvPr/>
        </p:nvCxnSpPr>
        <p:spPr>
          <a:xfrm>
            <a:off x="8451342" y="5112423"/>
            <a:ext cx="1209081" cy="1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8"/>
          <p:cNvCxnSpPr>
            <a:cxnSpLocks/>
            <a:stCxn id="104" idx="2"/>
            <a:endCxn id="114" idx="2"/>
          </p:cNvCxnSpPr>
          <p:nvPr/>
        </p:nvCxnSpPr>
        <p:spPr>
          <a:xfrm rot="16200000" flipH="1">
            <a:off x="4293746" y="2843894"/>
            <a:ext cx="515721" cy="5842766"/>
          </a:xfrm>
          <a:prstGeom prst="bentConnector3">
            <a:avLst>
              <a:gd name="adj1" fmla="val 1443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3712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87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131950" y="7544596"/>
            <a:ext cx="1807913" cy="2415832"/>
            <a:chOff x="1666608" y="4580502"/>
            <a:chExt cx="1807913" cy="2415832"/>
          </a:xfrm>
        </p:grpSpPr>
        <p:sp>
          <p:nvSpPr>
            <p:cNvPr id="5" name="지연 4"/>
            <p:cNvSpPr/>
            <p:nvPr/>
          </p:nvSpPr>
          <p:spPr>
            <a:xfrm rot="5400000">
              <a:off x="1797430" y="4509271"/>
              <a:ext cx="1605860" cy="1748322"/>
            </a:xfrm>
            <a:prstGeom prst="flowChartDelay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지연 5"/>
            <p:cNvSpPr/>
            <p:nvPr/>
          </p:nvSpPr>
          <p:spPr>
            <a:xfrm rot="5400000">
              <a:off x="1877920" y="4585946"/>
              <a:ext cx="1463040" cy="1592832"/>
            </a:xfrm>
            <a:prstGeom prst="flowChartDelay">
              <a:avLst/>
            </a:prstGeom>
            <a:gradFill flip="none" rotWithShape="1">
              <a:gsLst>
                <a:gs pos="23000">
                  <a:schemeClr val="bg1"/>
                </a:gs>
                <a:gs pos="100000">
                  <a:srgbClr val="00B0F0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1892475" y="52850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>
                  <a:solidFill>
                    <a:srgbClr val="FF0000"/>
                  </a:solidFill>
                </a:rPr>
                <a:t>기술점수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8" y="5910484"/>
              <a:ext cx="1737360" cy="1085850"/>
            </a:xfrm>
            <a:prstGeom prst="rect">
              <a:avLst/>
            </a:prstGeom>
          </p:spPr>
        </p:pic>
      </p:grpSp>
      <p:sp>
        <p:nvSpPr>
          <p:cNvPr id="9" name="오른쪽 화살표[R] 8"/>
          <p:cNvSpPr/>
          <p:nvPr/>
        </p:nvSpPr>
        <p:spPr>
          <a:xfrm>
            <a:off x="2673173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5920" y="7192577"/>
            <a:ext cx="2230863" cy="2215389"/>
            <a:chOff x="-210126" y="5358811"/>
            <a:chExt cx="2230863" cy="22153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126" y="5358811"/>
              <a:ext cx="2230863" cy="1732480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94826" y="705098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/>
                <a:t>공격행위</a:t>
              </a:r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2675060" y="792100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획득</a:t>
            </a:r>
          </a:p>
        </p:txBody>
      </p:sp>
      <p:sp>
        <p:nvSpPr>
          <p:cNvPr id="18" name="오른쪽 화살표[R] 17"/>
          <p:cNvSpPr/>
          <p:nvPr/>
        </p:nvSpPr>
        <p:spPr>
          <a:xfrm>
            <a:off x="7225700" y="8208431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텍스트 상자 18"/>
          <p:cNvSpPr txBox="1"/>
          <p:nvPr/>
        </p:nvSpPr>
        <p:spPr>
          <a:xfrm>
            <a:off x="7227586" y="792100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기술점수 소모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64097" y="-995921"/>
            <a:ext cx="9863805" cy="995921"/>
            <a:chOff x="1309443" y="708349"/>
            <a:chExt cx="2107278" cy="212766"/>
          </a:xfrm>
        </p:grpSpPr>
        <p:sp>
          <p:nvSpPr>
            <p:cNvPr id="16" name="직사각형 15"/>
            <p:cNvSpPr/>
            <p:nvPr/>
          </p:nvSpPr>
          <p:spPr>
            <a:xfrm>
              <a:off x="1309443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44513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29505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814498" y="708349"/>
              <a:ext cx="172208" cy="21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99490" y="708349"/>
              <a:ext cx="172208" cy="212766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61000">
                  <a:schemeClr val="bg1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4482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69474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54467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39459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24451" y="708349"/>
              <a:ext cx="172208" cy="212766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9899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7870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79207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0543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18805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632170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2455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858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226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85634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939953" y="17706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룬 지급</a:t>
            </a:r>
          </a:p>
        </p:txBody>
      </p:sp>
      <p:sp>
        <p:nvSpPr>
          <p:cNvPr id="40" name="오른쪽 화살표[R] 39"/>
          <p:cNvSpPr/>
          <p:nvPr/>
        </p:nvSpPr>
        <p:spPr>
          <a:xfrm>
            <a:off x="4925020" y="122825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텍스트 상자 40"/>
          <p:cNvSpPr txBox="1"/>
          <p:nvPr/>
        </p:nvSpPr>
        <p:spPr>
          <a:xfrm>
            <a:off x="5183388" y="940821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266732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746440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359805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973172" y="1330916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586538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199903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813269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426636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040001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653367" y="1330916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텍스트 상자 51"/>
          <p:cNvSpPr txBox="1"/>
          <p:nvPr/>
        </p:nvSpPr>
        <p:spPr>
          <a:xfrm>
            <a:off x="7321466" y="177068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스킬 요구량만큼 룬 소모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7266732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746440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359805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9731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58653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199903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81326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426636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040001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653367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텍스트 상자 62"/>
          <p:cNvSpPr txBox="1"/>
          <p:nvPr/>
        </p:nvSpPr>
        <p:spPr>
          <a:xfrm>
            <a:off x="7113079" y="5265000"/>
            <a:ext cx="400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재사용 시간에 따라 룬 회복</a:t>
            </a:r>
          </a:p>
        </p:txBody>
      </p:sp>
      <p:sp>
        <p:nvSpPr>
          <p:cNvPr id="64" name="오른쪽 화살표[R] 63"/>
          <p:cNvSpPr/>
          <p:nvPr/>
        </p:nvSpPr>
        <p:spPr>
          <a:xfrm rot="5400000">
            <a:off x="8134109" y="3190782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오른쪽 화살표[R] 64"/>
          <p:cNvSpPr/>
          <p:nvPr/>
        </p:nvSpPr>
        <p:spPr>
          <a:xfrm rot="10800000">
            <a:off x="4925020" y="4744490"/>
            <a:ext cx="1977658" cy="5440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5415523" y="4471955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/>
              <a:t>스킬 사용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98999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178707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792072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405439" y="4825230"/>
            <a:ext cx="309670" cy="3826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00B0F0"/>
              </a:gs>
            </a:gsLst>
            <a:lin ang="1080000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018805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632170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245536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858903" y="4825230"/>
            <a:ext cx="309670" cy="3826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472268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085634" y="4825230"/>
            <a:ext cx="309670" cy="38260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텍스트 상자 76"/>
          <p:cNvSpPr txBox="1"/>
          <p:nvPr/>
        </p:nvSpPr>
        <p:spPr>
          <a:xfrm>
            <a:off x="1086346" y="526500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남은 룬중 추가 소모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0872" y="416378"/>
            <a:ext cx="11169757" cy="60252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088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883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23" name="설명선 2[L] 22"/>
          <p:cNvSpPr/>
          <p:nvPr/>
        </p:nvSpPr>
        <p:spPr>
          <a:xfrm>
            <a:off x="9437473" y="1085512"/>
            <a:ext cx="3867462" cy="1113099"/>
          </a:xfrm>
          <a:prstGeom prst="borderCallout2">
            <a:avLst>
              <a:gd name="adj1" fmla="val 41395"/>
              <a:gd name="adj2" fmla="val -11778"/>
              <a:gd name="adj3" fmla="val 64563"/>
              <a:gd name="adj4" fmla="val -22272"/>
              <a:gd name="adj5" fmla="val 113753"/>
              <a:gd name="adj6" fmla="val -1830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의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상반신만 보이도록 작업 </a:t>
            </a:r>
            <a:r>
              <a:rPr kumimoji="1" lang="en-US" altLang="ko-KR" dirty="0">
                <a:solidFill>
                  <a:schemeClr val="tx1"/>
                </a:solidFill>
              </a:rPr>
              <a:t>+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채팅창이 </a:t>
            </a:r>
            <a:r>
              <a:rPr kumimoji="1" lang="en-US" altLang="ko-KR" dirty="0">
                <a:solidFill>
                  <a:schemeClr val="tx1"/>
                </a:solidFill>
              </a:rPr>
              <a:t>portrait</a:t>
            </a:r>
            <a:r>
              <a:rPr kumimoji="1" lang="ko-KR" altLang="en-US" dirty="0">
                <a:solidFill>
                  <a:schemeClr val="tx1"/>
                </a:solidFill>
              </a:rPr>
              <a:t>을 가림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9036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2[L] 10"/>
          <p:cNvSpPr/>
          <p:nvPr/>
        </p:nvSpPr>
        <p:spPr>
          <a:xfrm>
            <a:off x="-2623278" y="-644577"/>
            <a:ext cx="3867462" cy="1113099"/>
          </a:xfrm>
          <a:prstGeom prst="borderCallout2">
            <a:avLst>
              <a:gd name="adj1" fmla="val 20097"/>
              <a:gd name="adj2" fmla="val 115634"/>
              <a:gd name="adj3" fmla="val 17403"/>
              <a:gd name="adj4" fmla="val 136226"/>
              <a:gd name="adj5" fmla="val 148742"/>
              <a:gd name="adj6" fmla="val 1410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이미지의 범위를 벗어나면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줄내림 처리</a:t>
            </a:r>
          </a:p>
        </p:txBody>
      </p:sp>
      <p:sp>
        <p:nvSpPr>
          <p:cNvPr id="13" name="설명선 2[L] 12"/>
          <p:cNvSpPr/>
          <p:nvPr/>
        </p:nvSpPr>
        <p:spPr>
          <a:xfrm>
            <a:off x="-2623278" y="3180691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63191"/>
              <a:gd name="adj4" fmla="val 114133"/>
              <a:gd name="adj5" fmla="val 27539"/>
              <a:gd name="adj6" fmla="val 13060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으로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설명선 2[L] 13"/>
          <p:cNvSpPr/>
          <p:nvPr/>
        </p:nvSpPr>
        <p:spPr>
          <a:xfrm>
            <a:off x="-2623278" y="1907419"/>
            <a:ext cx="3867462" cy="1113099"/>
          </a:xfrm>
          <a:prstGeom prst="borderCallout2">
            <a:avLst>
              <a:gd name="adj1" fmla="val 24137"/>
              <a:gd name="adj2" fmla="val 102069"/>
              <a:gd name="adj3" fmla="val 64538"/>
              <a:gd name="adj4" fmla="val 109869"/>
              <a:gd name="adj5" fmla="val 77367"/>
              <a:gd name="adj6" fmla="val 141458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내부의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들은 키보드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위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아래로 이동 조작이 가능하고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엔터키를 통해 실행 가능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설명선 2[L] 15"/>
          <p:cNvSpPr/>
          <p:nvPr/>
        </p:nvSpPr>
        <p:spPr>
          <a:xfrm>
            <a:off x="-1663908" y="628695"/>
            <a:ext cx="2908092" cy="1113099"/>
          </a:xfrm>
          <a:prstGeom prst="borderCallout2">
            <a:avLst>
              <a:gd name="adj1" fmla="val 24137"/>
              <a:gd name="adj2" fmla="val 108162"/>
              <a:gd name="adj3" fmla="val 30870"/>
              <a:gd name="adj4" fmla="val 117354"/>
              <a:gd name="adj5" fmla="val 72099"/>
              <a:gd name="adj6" fmla="val 12817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현재 선택된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별도 이미지로 표시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-2623278" y="4453963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중앙정렬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설명선 2[L] 21"/>
          <p:cNvSpPr/>
          <p:nvPr/>
        </p:nvSpPr>
        <p:spPr>
          <a:xfrm>
            <a:off x="-2623278" y="5727235"/>
            <a:ext cx="3867462" cy="1113099"/>
          </a:xfrm>
          <a:prstGeom prst="borderCallout2">
            <a:avLst>
              <a:gd name="adj1" fmla="val 40297"/>
              <a:gd name="adj2" fmla="val 103619"/>
              <a:gd name="adj3" fmla="val -18958"/>
              <a:gd name="adj4" fmla="val 113583"/>
              <a:gd name="adj5" fmla="val -1118"/>
              <a:gd name="adj6" fmla="val 1355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</a:rPr>
              <a:t> 좌측 정렬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npcInfo</a:t>
            </a:r>
            <a:r>
              <a:rPr kumimoji="1" lang="ko-KR" altLang="en-US" dirty="0">
                <a:solidFill>
                  <a:schemeClr val="tx1"/>
                </a:solidFill>
              </a:rPr>
              <a:t>에 따른 </a:t>
            </a:r>
            <a:r>
              <a:rPr kumimoji="1" lang="en-US" altLang="ko-KR" dirty="0" err="1">
                <a:solidFill>
                  <a:schemeClr val="tx1"/>
                </a:solidFill>
              </a:rPr>
              <a:t>basicChat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 값 사용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설명선 2[L] 23"/>
          <p:cNvSpPr/>
          <p:nvPr/>
        </p:nvSpPr>
        <p:spPr>
          <a:xfrm>
            <a:off x="5586944" y="-644578"/>
            <a:ext cx="3867462" cy="1113099"/>
          </a:xfrm>
          <a:prstGeom prst="borderCallout2">
            <a:avLst>
              <a:gd name="adj1" fmla="val 126033"/>
              <a:gd name="adj2" fmla="val 3984"/>
              <a:gd name="adj3" fmla="val 283627"/>
              <a:gd name="adj4" fmla="val -20520"/>
              <a:gd name="adj5" fmla="val 309583"/>
              <a:gd name="adj6" fmla="val -5010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가 많을 경우 나가기 버튼 부분을 제외한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부분에서만 상하단 스크롤링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72639" y="1471748"/>
            <a:ext cx="20203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96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  <p:sp>
        <p:nvSpPr>
          <p:cNvPr id="19" name="설명선 2[L] 18"/>
          <p:cNvSpPr/>
          <p:nvPr/>
        </p:nvSpPr>
        <p:spPr>
          <a:xfrm>
            <a:off x="5038998" y="2276647"/>
            <a:ext cx="3867462" cy="1650377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퀘스트를 최상단으로 표기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</p:spTree>
    <p:extLst>
      <p:ext uri="{BB962C8B-B14F-4D97-AF65-F5344CB8AC3E}">
        <p14:creationId xmlns:p14="http://schemas.microsoft.com/office/powerpoint/2010/main" val="8821348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1627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416872"/>
            <a:ext cx="8325944" cy="181882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안녕하세요 내 이름은 대마법사 창섭이에요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새로운 세상에 오신걸 환영해요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3092" y="4155625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1"/>
            <a:ext cx="2125463" cy="23269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302809"/>
            <a:ext cx="2125463" cy="4997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0004" y="2062833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0004" y="942359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    </a:t>
            </a:r>
            <a:r>
              <a:rPr kumimoji="1" lang="ko-KR" altLang="en-US" sz="1400" dirty="0">
                <a:solidFill>
                  <a:schemeClr val="tx1"/>
                </a:solidFill>
              </a:rPr>
              <a:t>서글피 우는 꽃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20004" y="1500422"/>
            <a:ext cx="1961342" cy="4276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364564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설명선 2[L] 18"/>
          <p:cNvSpPr/>
          <p:nvPr/>
        </p:nvSpPr>
        <p:spPr>
          <a:xfrm>
            <a:off x="5038998" y="2276648"/>
            <a:ext cx="4262460" cy="1026162"/>
          </a:xfrm>
          <a:prstGeom prst="borderCallout2">
            <a:avLst>
              <a:gd name="adj1" fmla="val 1424"/>
              <a:gd name="adj2" fmla="val -4992"/>
              <a:gd name="adj3" fmla="val -58475"/>
              <a:gd name="adj4" fmla="val -14815"/>
              <a:gd name="adj5" fmla="val -74857"/>
              <a:gd name="adj6" fmla="val -32446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회색 느낌표 이미지로 변경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해당 퀘스트 </a:t>
            </a:r>
            <a:r>
              <a:rPr kumimoji="1" lang="en-US" altLang="ko-KR" dirty="0">
                <a:solidFill>
                  <a:schemeClr val="tx1"/>
                </a:solidFill>
              </a:rPr>
              <a:t>component</a:t>
            </a:r>
            <a:r>
              <a:rPr kumimoji="1" lang="ko-KR" altLang="en-US" dirty="0">
                <a:solidFill>
                  <a:schemeClr val="tx1"/>
                </a:solidFill>
              </a:rPr>
              <a:t>로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진입할 수 없음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  <a:r>
              <a:rPr kumimoji="1" lang="ko-KR" altLang="en-US" dirty="0">
                <a:solidFill>
                  <a:schemeClr val="tx1"/>
                </a:solidFill>
              </a:rPr>
              <a:t> 진입 시도해도 무반응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86" b="92529" l="9639" r="89157">
                        <a14:foregroundMark x1="40361" y1="66667" x2="38554" y2="7586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74" y="947989"/>
            <a:ext cx="226035" cy="4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42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764259"/>
            <a:ext cx="2328729" cy="36474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764259"/>
            <a:ext cx="3060187" cy="4332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9799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40310"/>
            <a:ext cx="2515405" cy="61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74832"/>
            <a:ext cx="2125463" cy="24762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18209"/>
            <a:ext cx="2125463" cy="8790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9238"/>
            <a:ext cx="1961342" cy="3709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87445"/>
            <a:ext cx="441082" cy="446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70767" y="3499131"/>
            <a:ext cx="910579" cy="2930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67216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48965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거절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20" name="설명선 2[L] 19"/>
          <p:cNvSpPr/>
          <p:nvPr/>
        </p:nvSpPr>
        <p:spPr>
          <a:xfrm>
            <a:off x="-2797826" y="-394447"/>
            <a:ext cx="3867462" cy="1313475"/>
          </a:xfrm>
          <a:prstGeom prst="borderCallout2">
            <a:avLst>
              <a:gd name="adj1" fmla="val 115641"/>
              <a:gd name="adj2" fmla="val 130271"/>
              <a:gd name="adj3" fmla="val 93720"/>
              <a:gd name="adj4" fmla="val 111598"/>
              <a:gd name="adj5" fmla="val 76161"/>
              <a:gd name="adj6" fmla="val 1048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12pt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questName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  <a:r>
              <a:rPr kumimoji="1" lang="ko-KR" altLang="en-US" dirty="0">
                <a:solidFill>
                  <a:schemeClr val="tx1"/>
                </a:solidFill>
              </a:rPr>
              <a:t>내용 사용</a:t>
            </a:r>
          </a:p>
        </p:txBody>
      </p:sp>
      <p:sp>
        <p:nvSpPr>
          <p:cNvPr id="21" name="설명선 2[L] 20"/>
          <p:cNvSpPr/>
          <p:nvPr/>
        </p:nvSpPr>
        <p:spPr>
          <a:xfrm>
            <a:off x="4373480" y="-103450"/>
            <a:ext cx="2507233" cy="1144425"/>
          </a:xfrm>
          <a:prstGeom prst="borderCallout2">
            <a:avLst>
              <a:gd name="adj1" fmla="val 176952"/>
              <a:gd name="adj2" fmla="val -72162"/>
              <a:gd name="adj3" fmla="val 139411"/>
              <a:gd name="adj4" fmla="val -22496"/>
              <a:gd name="adj5" fmla="val 105588"/>
              <a:gd name="adj6" fmla="val -34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2" name="설명선 2[L] 21"/>
          <p:cNvSpPr/>
          <p:nvPr/>
        </p:nvSpPr>
        <p:spPr>
          <a:xfrm>
            <a:off x="-2790496" y="1216543"/>
            <a:ext cx="3867462" cy="1144425"/>
          </a:xfrm>
          <a:prstGeom prst="borderCallout2">
            <a:avLst>
              <a:gd name="adj1" fmla="val 79787"/>
              <a:gd name="adj2" fmla="val 130057"/>
              <a:gd name="adj3" fmla="val 56744"/>
              <a:gd name="adj4" fmla="val 108684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questHistory</a:t>
            </a:r>
            <a:r>
              <a:rPr kumimoji="1" lang="ko-KR" altLang="en-US" dirty="0">
                <a:solidFill>
                  <a:schemeClr val="tx1"/>
                </a:solidFill>
              </a:rPr>
              <a:t> 내용 불러오기</a:t>
            </a:r>
          </a:p>
        </p:txBody>
      </p:sp>
      <p:sp>
        <p:nvSpPr>
          <p:cNvPr id="26" name="설명선 2[L] 25"/>
          <p:cNvSpPr/>
          <p:nvPr/>
        </p:nvSpPr>
        <p:spPr>
          <a:xfrm>
            <a:off x="-1633928" y="2719703"/>
            <a:ext cx="2710894" cy="1144425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27" name="설명선 2[L] 26"/>
          <p:cNvSpPr/>
          <p:nvPr/>
        </p:nvSpPr>
        <p:spPr>
          <a:xfrm>
            <a:off x="4433213" y="1201216"/>
            <a:ext cx="4736914" cy="1144425"/>
          </a:xfrm>
          <a:prstGeom prst="borderCallout2">
            <a:avLst>
              <a:gd name="adj1" fmla="val 88978"/>
              <a:gd name="adj2" fmla="val -11884"/>
              <a:gd name="adj3" fmla="val 70098"/>
              <a:gd name="adj4" fmla="val -9098"/>
              <a:gd name="adj5" fmla="val 34942"/>
              <a:gd name="adj6" fmla="val 78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골드로 설정된 것이 있을 경우 값을 불러옴</a:t>
            </a:r>
          </a:p>
        </p:txBody>
      </p:sp>
      <p:sp>
        <p:nvSpPr>
          <p:cNvPr id="28" name="설명선 2[L] 27"/>
          <p:cNvSpPr/>
          <p:nvPr/>
        </p:nvSpPr>
        <p:spPr>
          <a:xfrm>
            <a:off x="4433213" y="2502563"/>
            <a:ext cx="4736914" cy="794904"/>
          </a:xfrm>
          <a:prstGeom prst="borderCallout2">
            <a:avLst>
              <a:gd name="adj1" fmla="val 61987"/>
              <a:gd name="adj2" fmla="val -33087"/>
              <a:gd name="adj3" fmla="val 54518"/>
              <a:gd name="adj4" fmla="val -21123"/>
              <a:gd name="adj5" fmla="val 29610"/>
              <a:gd name="adj6" fmla="val -3333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 </a:t>
            </a:r>
            <a:r>
              <a:rPr kumimoji="1" lang="en-US" altLang="ko-KR" dirty="0">
                <a:solidFill>
                  <a:schemeClr val="tx1"/>
                </a:solidFill>
              </a:rPr>
              <a:t>reward1, 2, 3, 4, 5 </a:t>
            </a:r>
            <a:r>
              <a:rPr kumimoji="1" lang="ko-KR" altLang="en-US" dirty="0">
                <a:solidFill>
                  <a:schemeClr val="tx1"/>
                </a:solidFill>
              </a:rPr>
              <a:t>중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골드를 제외한 아이템들을 띄워줌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설명선 2[L] 28"/>
          <p:cNvSpPr/>
          <p:nvPr/>
        </p:nvSpPr>
        <p:spPr>
          <a:xfrm>
            <a:off x="-1633928" y="5713575"/>
            <a:ext cx="2710894" cy="1144425"/>
          </a:xfrm>
          <a:prstGeom prst="borderCallout2">
            <a:avLst>
              <a:gd name="adj1" fmla="val -64838"/>
              <a:gd name="adj2" fmla="val 160870"/>
              <a:gd name="adj3" fmla="val -50114"/>
              <a:gd name="adj4" fmla="val 121992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npcScript</a:t>
            </a:r>
            <a:r>
              <a:rPr kumimoji="1" lang="ko-KR" altLang="en-US" dirty="0">
                <a:solidFill>
                  <a:schemeClr val="tx1"/>
                </a:solidFill>
              </a:rPr>
              <a:t>의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firstName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secondName</a:t>
            </a:r>
            <a:r>
              <a:rPr kumimoji="1" lang="ko-KR" altLang="en-US" dirty="0">
                <a:solidFill>
                  <a:schemeClr val="tx1"/>
                </a:solidFill>
              </a:rPr>
              <a:t> 출력</a:t>
            </a:r>
          </a:p>
        </p:txBody>
      </p:sp>
      <p:sp>
        <p:nvSpPr>
          <p:cNvPr id="30" name="설명선 2[L] 29"/>
          <p:cNvSpPr/>
          <p:nvPr/>
        </p:nvSpPr>
        <p:spPr>
          <a:xfrm>
            <a:off x="7041417" y="3660488"/>
            <a:ext cx="2710894" cy="1521520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의 번호로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 호출</a:t>
            </a:r>
          </a:p>
        </p:txBody>
      </p:sp>
      <p:sp>
        <p:nvSpPr>
          <p:cNvPr id="31" name="설명선 2[L] 30"/>
          <p:cNvSpPr/>
          <p:nvPr/>
        </p:nvSpPr>
        <p:spPr>
          <a:xfrm>
            <a:off x="1237036" y="-2070004"/>
            <a:ext cx="3867462" cy="1568793"/>
          </a:xfrm>
          <a:prstGeom prst="borderCallout2">
            <a:avLst>
              <a:gd name="adj1" fmla="val 229223"/>
              <a:gd name="adj2" fmla="val 48777"/>
              <a:gd name="adj3" fmla="val 150511"/>
              <a:gd name="adj4" fmla="val 63808"/>
              <a:gd name="adj5" fmla="val 110236"/>
              <a:gd name="adj6" fmla="val 5705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10pt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bold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내용은 </a:t>
            </a:r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questDeepHistory</a:t>
            </a:r>
            <a:r>
              <a:rPr kumimoji="1" lang="ko-KR" altLang="en-US" dirty="0">
                <a:solidFill>
                  <a:schemeClr val="tx1"/>
                </a:solidFill>
              </a:rPr>
              <a:t>를 읽어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questScript</a:t>
            </a:r>
            <a:r>
              <a:rPr kumimoji="1" lang="ko-KR" altLang="en-US" dirty="0">
                <a:solidFill>
                  <a:schemeClr val="tx1"/>
                </a:solidFill>
              </a:rPr>
              <a:t>의 내용 호출</a:t>
            </a:r>
          </a:p>
        </p:txBody>
      </p:sp>
      <p:sp>
        <p:nvSpPr>
          <p:cNvPr id="32" name="설명선 2[L] 31"/>
          <p:cNvSpPr/>
          <p:nvPr/>
        </p:nvSpPr>
        <p:spPr>
          <a:xfrm>
            <a:off x="-3457383" y="4028485"/>
            <a:ext cx="4534349" cy="1514321"/>
          </a:xfrm>
          <a:prstGeom prst="borderCallout2">
            <a:avLst>
              <a:gd name="adj1" fmla="val -29514"/>
              <a:gd name="adj2" fmla="val 139064"/>
              <a:gd name="adj3" fmla="val -20567"/>
              <a:gd name="adj4" fmla="val 119190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거절 또는 수락를 사용하거나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각각 </a:t>
            </a:r>
            <a:r>
              <a:rPr kumimoji="1" lang="en-US" altLang="ko-KR" dirty="0">
                <a:solidFill>
                  <a:schemeClr val="tx1"/>
                </a:solidFill>
              </a:rPr>
              <a:t>N, Y</a:t>
            </a:r>
            <a:r>
              <a:rPr kumimoji="1" lang="ko-KR" altLang="en-US" dirty="0">
                <a:solidFill>
                  <a:schemeClr val="tx1"/>
                </a:solidFill>
              </a:rPr>
              <a:t>를 입력하면 해당 기능 발동</a:t>
            </a:r>
          </a:p>
        </p:txBody>
      </p:sp>
    </p:spTree>
    <p:extLst>
      <p:ext uri="{BB962C8B-B14F-4D97-AF65-F5344CB8AC3E}">
        <p14:creationId xmlns:p14="http://schemas.microsoft.com/office/powerpoint/2010/main" val="9188011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4183" y="573540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8283681" y="1230249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844183" y="2091299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4183" y="3609058"/>
            <a:ext cx="8325944" cy="13377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오른쪽 화살표[R] 33"/>
          <p:cNvSpPr/>
          <p:nvPr/>
        </p:nvSpPr>
        <p:spPr>
          <a:xfrm>
            <a:off x="8283681" y="2748008"/>
            <a:ext cx="886446" cy="68099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" name="왼쪽 화살표[L] 2"/>
          <p:cNvSpPr/>
          <p:nvPr/>
        </p:nvSpPr>
        <p:spPr>
          <a:xfrm>
            <a:off x="7227418" y="2775067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5" name="왼쪽 화살표[L] 34"/>
          <p:cNvSpPr/>
          <p:nvPr/>
        </p:nvSpPr>
        <p:spPr>
          <a:xfrm>
            <a:off x="8275605" y="4319885"/>
            <a:ext cx="894522" cy="626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back</a:t>
            </a:r>
            <a:endParaRPr kumimoji="1" lang="ko-KR" altLang="en-US" sz="1600" dirty="0"/>
          </a:p>
        </p:txBody>
      </p:sp>
      <p:sp>
        <p:nvSpPr>
          <p:cNvPr id="30" name="설명선 2[L] 29"/>
          <p:cNvSpPr/>
          <p:nvPr/>
        </p:nvSpPr>
        <p:spPr>
          <a:xfrm>
            <a:off x="10639335" y="3429000"/>
            <a:ext cx="3593499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마지막 스크립트일 경우</a:t>
            </a:r>
          </a:p>
        </p:txBody>
      </p:sp>
      <p:sp>
        <p:nvSpPr>
          <p:cNvPr id="36" name="설명선 2[L] 35"/>
          <p:cNvSpPr/>
          <p:nvPr/>
        </p:nvSpPr>
        <p:spPr>
          <a:xfrm>
            <a:off x="10639335" y="366423"/>
            <a:ext cx="4010943" cy="1204322"/>
          </a:xfrm>
          <a:prstGeom prst="borderCallout2">
            <a:avLst>
              <a:gd name="adj1" fmla="val 115024"/>
              <a:gd name="adj2" fmla="val -53365"/>
              <a:gd name="adj3" fmla="val 86070"/>
              <a:gd name="adj4" fmla="val -25685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에 설정된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첫 스크립트일 경우</a:t>
            </a:r>
          </a:p>
        </p:txBody>
      </p:sp>
      <p:sp>
        <p:nvSpPr>
          <p:cNvPr id="37" name="설명선 2[L] 36"/>
          <p:cNvSpPr/>
          <p:nvPr/>
        </p:nvSpPr>
        <p:spPr>
          <a:xfrm>
            <a:off x="10038523" y="1911241"/>
            <a:ext cx="5029200" cy="1204322"/>
          </a:xfrm>
          <a:prstGeom prst="borderCallout2">
            <a:avLst>
              <a:gd name="adj1" fmla="val 80362"/>
              <a:gd name="adj2" fmla="val -17792"/>
              <a:gd name="adj3" fmla="val 48107"/>
              <a:gd name="adj4" fmla="val -11851"/>
              <a:gd name="adj5" fmla="val 72287"/>
              <a:gd name="adj6" fmla="val -295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해당 스크립트가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의 </a:t>
            </a:r>
            <a:r>
              <a:rPr kumimoji="1" lang="en-US" altLang="ko-KR" dirty="0" err="1">
                <a:solidFill>
                  <a:schemeClr val="tx1"/>
                </a:solidFill>
              </a:rPr>
              <a:t>questStart</a:t>
            </a:r>
            <a:r>
              <a:rPr kumimoji="1" lang="ko-KR" altLang="en-US" dirty="0">
                <a:solidFill>
                  <a:schemeClr val="tx1"/>
                </a:solidFill>
              </a:rPr>
              <a:t>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questEnd</a:t>
            </a:r>
            <a:r>
              <a:rPr kumimoji="1" lang="ko-KR" altLang="en-US" dirty="0">
                <a:solidFill>
                  <a:schemeClr val="tx1"/>
                </a:solidFill>
              </a:rPr>
              <a:t>에 설정된 스크립트가 아닐 경우</a:t>
            </a:r>
          </a:p>
        </p:txBody>
      </p:sp>
    </p:spTree>
    <p:extLst>
      <p:ext uri="{BB962C8B-B14F-4D97-AF65-F5344CB8AC3E}">
        <p14:creationId xmlns:p14="http://schemas.microsoft.com/office/powerpoint/2010/main" val="648401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0004" y="3493962"/>
            <a:ext cx="910579" cy="298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포기</a:t>
            </a:r>
            <a:r>
              <a:rPr kumimoji="1" lang="en-US" altLang="ko-KR" sz="1200" dirty="0">
                <a:solidFill>
                  <a:schemeClr val="tx1"/>
                </a:solidFill>
              </a:rPr>
              <a:t>(N)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70767" y="3493962"/>
            <a:ext cx="910579" cy="29817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수락</a:t>
            </a:r>
            <a:r>
              <a:rPr kumimoji="1" lang="en-US" altLang="ko-KR" sz="1200" dirty="0">
                <a:solidFill>
                  <a:schemeClr val="tx1"/>
                </a:solidFill>
              </a:rPr>
              <a:t>(Y)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3" name="설명선 2[L] 32"/>
          <p:cNvSpPr/>
          <p:nvPr/>
        </p:nvSpPr>
        <p:spPr>
          <a:xfrm>
            <a:off x="-1769346" y="2637693"/>
            <a:ext cx="2710894" cy="1144425"/>
          </a:xfrm>
          <a:prstGeom prst="borderCallout2">
            <a:avLst>
              <a:gd name="adj1" fmla="val 89702"/>
              <a:gd name="adj2" fmla="val 141206"/>
              <a:gd name="adj3" fmla="val 68211"/>
              <a:gd name="adj4" fmla="val 122938"/>
              <a:gd name="adj5" fmla="val 14970"/>
              <a:gd name="adj6" fmla="val 10211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기입 후 출력</a:t>
            </a:r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어두운 계열로 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변경 후 선택 불가</a:t>
            </a:r>
          </a:p>
        </p:txBody>
      </p:sp>
    </p:spTree>
    <p:extLst>
      <p:ext uri="{BB962C8B-B14F-4D97-AF65-F5344CB8AC3E}">
        <p14:creationId xmlns:p14="http://schemas.microsoft.com/office/powerpoint/2010/main" val="83226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286610"/>
            <a:ext cx="11150600" cy="617769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28203" y="2676737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10746"/>
            <a:ext cx="935595" cy="1478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3028" y="699915"/>
            <a:ext cx="2328729" cy="37117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53140" y="687833"/>
            <a:ext cx="3060187" cy="44088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 portrait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3028" y="4874400"/>
            <a:ext cx="8325944" cy="1361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안녕하세요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</a:rPr>
              <a:t> 전 이 마을의 사냥꾼인 김형준이라고 해요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보아하니 사냥은 처음인 것 같은데 참새라도 잡아보는건 어떤가요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3092" y="4629478"/>
            <a:ext cx="2515405" cy="6249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r>
              <a:rPr kumimoji="1" lang="ko-KR" altLang="en-US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44767" y="831149"/>
            <a:ext cx="2125463" cy="2519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b="1" dirty="0">
                <a:solidFill>
                  <a:schemeClr val="tx1"/>
                </a:solidFill>
              </a:rPr>
              <a:t>서글피 우는 꽃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꽃이 서글퍼서 으앙으앙울어요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조건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ko-KR" altLang="en-US" sz="1100" dirty="0">
                <a:solidFill>
                  <a:schemeClr val="tx1"/>
                </a:solidFill>
              </a:rPr>
              <a:t>참새 </a:t>
            </a:r>
            <a:r>
              <a:rPr kumimoji="1" lang="en-US" altLang="ko-KR" sz="1100" dirty="0">
                <a:solidFill>
                  <a:schemeClr val="tx1"/>
                </a:solidFill>
              </a:rPr>
              <a:t>6</a:t>
            </a:r>
            <a:r>
              <a:rPr kumimoji="1" lang="ko-KR" altLang="en-US" sz="1100" dirty="0">
                <a:solidFill>
                  <a:schemeClr val="tx1"/>
                </a:solidFill>
              </a:rPr>
              <a:t>마리를 사냥하세요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endParaRPr kumimoji="1" lang="en-US" altLang="ko-KR" sz="700" dirty="0">
              <a:solidFill>
                <a:schemeClr val="tx1"/>
              </a:solidFill>
            </a:endParaRPr>
          </a:p>
          <a:p>
            <a:pPr algn="dist"/>
            <a:r>
              <a:rPr kumimoji="1" lang="ko-KR" altLang="en-US" dirty="0">
                <a:solidFill>
                  <a:schemeClr val="tx1"/>
                </a:solidFill>
              </a:rPr>
              <a:t>보상    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00</a:t>
            </a:r>
            <a:r>
              <a:rPr kumimoji="1" lang="ko-KR" altLang="en-US" sz="1400" dirty="0">
                <a:solidFill>
                  <a:schemeClr val="tx1"/>
                </a:solidFill>
              </a:rPr>
              <a:t>골드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4767" y="3402703"/>
            <a:ext cx="2125463" cy="894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0004" y="3852696"/>
            <a:ext cx="1961342" cy="37744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나가기</a:t>
            </a:r>
            <a:r>
              <a:rPr kumimoji="1" lang="en-US" altLang="ko-KR" dirty="0">
                <a:solidFill>
                  <a:schemeClr val="tx1"/>
                </a:solidFill>
              </a:rPr>
              <a:t>(ESC)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43092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51537" y="2779571"/>
            <a:ext cx="441082" cy="454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120005" y="3478696"/>
            <a:ext cx="1961342" cy="313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완료</a:t>
            </a:r>
            <a:r>
              <a:rPr kumimoji="1" lang="en-US" altLang="ko-KR" sz="1400" dirty="0">
                <a:solidFill>
                  <a:schemeClr val="tx1"/>
                </a:solidFill>
              </a:rPr>
              <a:t>(Y)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9170127" y="5455203"/>
            <a:ext cx="886446" cy="69300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NEXT</a:t>
            </a:r>
            <a:endParaRPr kumimoji="1" lang="ko-KR" altLang="en-US" sz="1400" dirty="0"/>
          </a:p>
        </p:txBody>
      </p:sp>
      <p:sp>
        <p:nvSpPr>
          <p:cNvPr id="34" name="설명선 2[L] 33"/>
          <p:cNvSpPr/>
          <p:nvPr/>
        </p:nvSpPr>
        <p:spPr>
          <a:xfrm>
            <a:off x="5013716" y="1507775"/>
            <a:ext cx="2710894" cy="1144425"/>
          </a:xfrm>
          <a:prstGeom prst="borderCallout2">
            <a:avLst>
              <a:gd name="adj1" fmla="val 184821"/>
              <a:gd name="adj2" fmla="val -40297"/>
              <a:gd name="adj3" fmla="val 122746"/>
              <a:gd name="adj4" fmla="val -38219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mainQuest</a:t>
            </a:r>
            <a:r>
              <a:rPr kumimoji="1" lang="ko-KR" altLang="en-US" dirty="0">
                <a:solidFill>
                  <a:schemeClr val="tx1"/>
                </a:solidFill>
              </a:rPr>
              <a:t> 테이블의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Questsuc</a:t>
            </a:r>
            <a:r>
              <a:rPr lang="ko-KR" altLang="en-US" dirty="0">
                <a:solidFill>
                  <a:schemeClr val="tx1"/>
                </a:solidFill>
              </a:rPr>
              <a:t>값 사용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978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3048" y="1051716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너무 많은 퀘스트를 보유하고 있습니다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설명선 2[L] 6"/>
          <p:cNvSpPr/>
          <p:nvPr/>
        </p:nvSpPr>
        <p:spPr>
          <a:xfrm>
            <a:off x="8685830" y="2856787"/>
            <a:ext cx="2710894" cy="1144425"/>
          </a:xfrm>
          <a:prstGeom prst="borderCallout2">
            <a:avLst>
              <a:gd name="adj1" fmla="val -108147"/>
              <a:gd name="adj2" fmla="val -72957"/>
              <a:gd name="adj3" fmla="val -63688"/>
              <a:gd name="adj4" fmla="val -31794"/>
              <a:gd name="adj5" fmla="val 70773"/>
              <a:gd name="adj6" fmla="val -1728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맑은고딕 </a:t>
            </a:r>
            <a:r>
              <a:rPr kumimoji="1" lang="en-US" altLang="ko-KR" dirty="0">
                <a:solidFill>
                  <a:schemeClr val="tx1"/>
                </a:solidFill>
              </a:rPr>
              <a:t>15pt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R</a:t>
            </a:r>
            <a:r>
              <a:rPr kumimoji="1" lang="mr-IN" altLang="ko-KR" dirty="0" err="1">
                <a:solidFill>
                  <a:schemeClr val="tx1"/>
                </a:solidFill>
              </a:rPr>
              <a:t>gb</a:t>
            </a:r>
            <a:r>
              <a:rPr kumimoji="1" lang="en-US" altLang="ko-KR" dirty="0">
                <a:solidFill>
                  <a:schemeClr val="tx1"/>
                </a:solidFill>
              </a:rPr>
              <a:t>a</a:t>
            </a:r>
            <a:r>
              <a:rPr kumimoji="1" lang="mr-IN" altLang="ko-KR" dirty="0">
                <a:solidFill>
                  <a:schemeClr val="tx1"/>
                </a:solidFill>
              </a:rPr>
              <a:t>(</a:t>
            </a:r>
            <a:r>
              <a:rPr kumimoji="1" lang="en-US" altLang="ko-KR" dirty="0">
                <a:solidFill>
                  <a:schemeClr val="tx1"/>
                </a:solidFill>
              </a:rPr>
              <a:t>255</a:t>
            </a:r>
            <a:r>
              <a:rPr kumimoji="1" lang="mr-IN" altLang="ko-KR" dirty="0">
                <a:solidFill>
                  <a:schemeClr val="tx1"/>
                </a:solidFill>
              </a:rPr>
              <a:t>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0,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mr-IN" altLang="ko-KR" dirty="0">
                <a:solidFill>
                  <a:schemeClr val="tx1"/>
                </a:solidFill>
              </a:rPr>
              <a:t>0</a:t>
            </a:r>
            <a:r>
              <a:rPr kumimoji="1" lang="en-US" altLang="ko-KR" dirty="0">
                <a:solidFill>
                  <a:schemeClr val="tx1"/>
                </a:solidFill>
              </a:rPr>
              <a:t>, 100</a:t>
            </a:r>
            <a:r>
              <a:rPr kumimoji="1" lang="mr-IN" altLang="ko-KR" dirty="0">
                <a:solidFill>
                  <a:schemeClr val="tx1"/>
                </a:solidFill>
              </a:rPr>
              <a:t>)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 err="1">
                <a:solidFill>
                  <a:schemeClr val="tx1"/>
                </a:solidFill>
              </a:rPr>
              <a:t>uiString</a:t>
            </a:r>
            <a:r>
              <a:rPr kumimoji="1" lang="ko-KR" altLang="en-US" dirty="0">
                <a:solidFill>
                  <a:schemeClr val="tx1"/>
                </a:solidFill>
              </a:rPr>
              <a:t> 내용 호출</a:t>
            </a:r>
          </a:p>
        </p:txBody>
      </p:sp>
    </p:spTree>
    <p:extLst>
      <p:ext uri="{BB962C8B-B14F-4D97-AF65-F5344CB8AC3E}">
        <p14:creationId xmlns:p14="http://schemas.microsoft.com/office/powerpoint/2010/main" val="587447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rot="16200000">
            <a:off x="9721091" y="100480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5" name="자유형 34"/>
          <p:cNvSpPr/>
          <p:nvPr/>
        </p:nvSpPr>
        <p:spPr>
          <a:xfrm rot="5400000">
            <a:off x="6357710" y="1674163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6" name="자유형 35"/>
          <p:cNvSpPr/>
          <p:nvPr/>
        </p:nvSpPr>
        <p:spPr>
          <a:xfrm rot="10800000">
            <a:off x="7718813" y="1674830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7" name="자유형 36"/>
          <p:cNvSpPr/>
          <p:nvPr/>
        </p:nvSpPr>
        <p:spPr>
          <a:xfrm rot="5400000">
            <a:off x="8358873" y="1674164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6" name="자유형 45"/>
          <p:cNvSpPr/>
          <p:nvPr/>
        </p:nvSpPr>
        <p:spPr>
          <a:xfrm rot="10800000">
            <a:off x="9721090" y="1674831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7" name="자유형 46"/>
          <p:cNvSpPr/>
          <p:nvPr/>
        </p:nvSpPr>
        <p:spPr>
          <a:xfrm rot="5400000">
            <a:off x="10361150" y="1674165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cxnSp>
        <p:nvCxnSpPr>
          <p:cNvPr id="4" name="직선 연결선[R] 3"/>
          <p:cNvCxnSpPr/>
          <p:nvPr/>
        </p:nvCxnSpPr>
        <p:spPr>
          <a:xfrm flipH="1">
            <a:off x="1679534" y="1661859"/>
            <a:ext cx="13211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2038376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0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351349" y="1008418"/>
            <a:ext cx="436262" cy="403068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049" h="567328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lnTo>
                  <a:pt x="614049" y="246954"/>
                </a:ln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7" name="타원 6"/>
          <p:cNvSpPr/>
          <p:nvPr/>
        </p:nvSpPr>
        <p:spPr>
          <a:xfrm>
            <a:off x="1679534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cxnSp>
        <p:nvCxnSpPr>
          <p:cNvPr id="8" name="직선 연결선[R] 7"/>
          <p:cNvCxnSpPr/>
          <p:nvPr/>
        </p:nvCxnSpPr>
        <p:spPr>
          <a:xfrm flipH="1" flipV="1">
            <a:off x="3675582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4347397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10" name="타원 9"/>
          <p:cNvSpPr/>
          <p:nvPr/>
        </p:nvSpPr>
        <p:spPr>
          <a:xfrm>
            <a:off x="3675582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4034424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1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연결선[R] 11"/>
          <p:cNvCxnSpPr/>
          <p:nvPr/>
        </p:nvCxnSpPr>
        <p:spPr>
          <a:xfrm flipH="1">
            <a:off x="4637929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 flipH="1">
            <a:off x="2340128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2340128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336176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 flipH="1">
            <a:off x="4336176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1801354" y="2489476"/>
            <a:ext cx="107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50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3724634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19" name="직선 연결선[R] 18"/>
          <p:cNvCxnSpPr/>
          <p:nvPr/>
        </p:nvCxnSpPr>
        <p:spPr>
          <a:xfrm flipH="1" flipV="1">
            <a:off x="5685895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357710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1" name="타원 20"/>
          <p:cNvSpPr/>
          <p:nvPr/>
        </p:nvSpPr>
        <p:spPr>
          <a:xfrm>
            <a:off x="5685895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22" name="타원 21"/>
          <p:cNvSpPr/>
          <p:nvPr/>
        </p:nvSpPr>
        <p:spPr>
          <a:xfrm>
            <a:off x="6044737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2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 flipH="1">
            <a:off x="6648242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6346489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 flipH="1">
            <a:off x="6346489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5734948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200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27" name="직선 연결선[R] 26"/>
          <p:cNvCxnSpPr/>
          <p:nvPr/>
        </p:nvCxnSpPr>
        <p:spPr>
          <a:xfrm flipH="1" flipV="1">
            <a:off x="7696208" y="1661859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8368023" y="1008418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29" name="타원 28"/>
          <p:cNvSpPr/>
          <p:nvPr/>
        </p:nvSpPr>
        <p:spPr>
          <a:xfrm>
            <a:off x="7696208" y="1001265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0" name="타원 29"/>
          <p:cNvSpPr/>
          <p:nvPr/>
        </p:nvSpPr>
        <p:spPr>
          <a:xfrm>
            <a:off x="8055050" y="1360107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3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 flipH="1">
            <a:off x="8658555" y="1661859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8356802" y="1001265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/>
          <p:nvPr/>
        </p:nvCxnSpPr>
        <p:spPr>
          <a:xfrm flipH="1">
            <a:off x="8356802" y="1963612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7745261" y="24894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300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cxnSp>
        <p:nvCxnSpPr>
          <p:cNvPr id="38" name="직선 연결선[R] 37"/>
          <p:cNvCxnSpPr/>
          <p:nvPr/>
        </p:nvCxnSpPr>
        <p:spPr>
          <a:xfrm flipH="1" flipV="1">
            <a:off x="9698485" y="1661860"/>
            <a:ext cx="35884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0370300" y="1008419"/>
            <a:ext cx="639923" cy="647154"/>
          </a:xfrm>
          <a:custGeom>
            <a:avLst/>
            <a:gdLst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166862 w 587352"/>
              <a:gd name="connsiteY6" fmla="*/ 13349 h 567328"/>
              <a:gd name="connsiteX7" fmla="*/ 0 w 587352"/>
              <a:gd name="connsiteY7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27165 w 587352"/>
              <a:gd name="connsiteY5" fmla="*/ 120140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587352"/>
              <a:gd name="connsiteY0" fmla="*/ 0 h 567328"/>
              <a:gd name="connsiteX1" fmla="*/ 0 w 587352"/>
              <a:gd name="connsiteY1" fmla="*/ 473886 h 567328"/>
              <a:gd name="connsiteX2" fmla="*/ 126815 w 587352"/>
              <a:gd name="connsiteY2" fmla="*/ 500584 h 567328"/>
              <a:gd name="connsiteX3" fmla="*/ 240281 w 587352"/>
              <a:gd name="connsiteY3" fmla="*/ 567328 h 567328"/>
              <a:gd name="connsiteX4" fmla="*/ 587352 w 587352"/>
              <a:gd name="connsiteY4" fmla="*/ 240280 h 567328"/>
              <a:gd name="connsiteX5" fmla="*/ 493910 w 587352"/>
              <a:gd name="connsiteY5" fmla="*/ 140164 h 567328"/>
              <a:gd name="connsiteX6" fmla="*/ 300351 w 587352"/>
              <a:gd name="connsiteY6" fmla="*/ 60070 h 567328"/>
              <a:gd name="connsiteX7" fmla="*/ 166862 w 587352"/>
              <a:gd name="connsiteY7" fmla="*/ 13349 h 567328"/>
              <a:gd name="connsiteX8" fmla="*/ 0 w 587352"/>
              <a:gd name="connsiteY8" fmla="*/ 0 h 567328"/>
              <a:gd name="connsiteX0" fmla="*/ 0 w 614049"/>
              <a:gd name="connsiteY0" fmla="*/ 0 h 567328"/>
              <a:gd name="connsiteX1" fmla="*/ 0 w 614049"/>
              <a:gd name="connsiteY1" fmla="*/ 473886 h 567328"/>
              <a:gd name="connsiteX2" fmla="*/ 126815 w 614049"/>
              <a:gd name="connsiteY2" fmla="*/ 500584 h 567328"/>
              <a:gd name="connsiteX3" fmla="*/ 240281 w 614049"/>
              <a:gd name="connsiteY3" fmla="*/ 567328 h 567328"/>
              <a:gd name="connsiteX4" fmla="*/ 614049 w 614049"/>
              <a:gd name="connsiteY4" fmla="*/ 246954 h 567328"/>
              <a:gd name="connsiteX5" fmla="*/ 493910 w 614049"/>
              <a:gd name="connsiteY5" fmla="*/ 140164 h 567328"/>
              <a:gd name="connsiteX6" fmla="*/ 300351 w 614049"/>
              <a:gd name="connsiteY6" fmla="*/ 60070 h 567328"/>
              <a:gd name="connsiteX7" fmla="*/ 166862 w 614049"/>
              <a:gd name="connsiteY7" fmla="*/ 13349 h 567328"/>
              <a:gd name="connsiteX8" fmla="*/ 0 w 614049"/>
              <a:gd name="connsiteY8" fmla="*/ 0 h 567328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493910 w 904510"/>
              <a:gd name="connsiteY5" fmla="*/ 140164 h 902994"/>
              <a:gd name="connsiteX6" fmla="*/ 300351 w 904510"/>
              <a:gd name="connsiteY6" fmla="*/ 60070 h 902994"/>
              <a:gd name="connsiteX7" fmla="*/ 166862 w 904510"/>
              <a:gd name="connsiteY7" fmla="*/ 13349 h 902994"/>
              <a:gd name="connsiteX8" fmla="*/ 0 w 904510"/>
              <a:gd name="connsiteY8" fmla="*/ 0 h 902994"/>
              <a:gd name="connsiteX0" fmla="*/ 0 w 904510"/>
              <a:gd name="connsiteY0" fmla="*/ 0 h 902994"/>
              <a:gd name="connsiteX1" fmla="*/ 0 w 904510"/>
              <a:gd name="connsiteY1" fmla="*/ 473886 h 902994"/>
              <a:gd name="connsiteX2" fmla="*/ 126815 w 904510"/>
              <a:gd name="connsiteY2" fmla="*/ 500584 h 902994"/>
              <a:gd name="connsiteX3" fmla="*/ 240281 w 904510"/>
              <a:gd name="connsiteY3" fmla="*/ 567328 h 902994"/>
              <a:gd name="connsiteX4" fmla="*/ 904510 w 904510"/>
              <a:gd name="connsiteY4" fmla="*/ 902994 h 902994"/>
              <a:gd name="connsiteX5" fmla="*/ 705402 w 904510"/>
              <a:gd name="connsiteY5" fmla="*/ 357094 h 902994"/>
              <a:gd name="connsiteX6" fmla="*/ 493910 w 904510"/>
              <a:gd name="connsiteY6" fmla="*/ 140164 h 902994"/>
              <a:gd name="connsiteX7" fmla="*/ 300351 w 904510"/>
              <a:gd name="connsiteY7" fmla="*/ 60070 h 902994"/>
              <a:gd name="connsiteX8" fmla="*/ 166862 w 904510"/>
              <a:gd name="connsiteY8" fmla="*/ 13349 h 902994"/>
              <a:gd name="connsiteX9" fmla="*/ 0 w 904510"/>
              <a:gd name="connsiteY9" fmla="*/ 0 h 902994"/>
              <a:gd name="connsiteX0" fmla="*/ 0 w 940367"/>
              <a:gd name="connsiteY0" fmla="*/ 0 h 903153"/>
              <a:gd name="connsiteX1" fmla="*/ 0 w 940367"/>
              <a:gd name="connsiteY1" fmla="*/ 473886 h 903153"/>
              <a:gd name="connsiteX2" fmla="*/ 126815 w 940367"/>
              <a:gd name="connsiteY2" fmla="*/ 500584 h 903153"/>
              <a:gd name="connsiteX3" fmla="*/ 240281 w 940367"/>
              <a:gd name="connsiteY3" fmla="*/ 567328 h 903153"/>
              <a:gd name="connsiteX4" fmla="*/ 904510 w 940367"/>
              <a:gd name="connsiteY4" fmla="*/ 902994 h 903153"/>
              <a:gd name="connsiteX5" fmla="*/ 855639 w 940367"/>
              <a:gd name="connsiteY5" fmla="*/ 612499 h 903153"/>
              <a:gd name="connsiteX6" fmla="*/ 705402 w 940367"/>
              <a:gd name="connsiteY6" fmla="*/ 357094 h 903153"/>
              <a:gd name="connsiteX7" fmla="*/ 493910 w 940367"/>
              <a:gd name="connsiteY7" fmla="*/ 140164 h 903153"/>
              <a:gd name="connsiteX8" fmla="*/ 300351 w 940367"/>
              <a:gd name="connsiteY8" fmla="*/ 60070 h 903153"/>
              <a:gd name="connsiteX9" fmla="*/ 166862 w 940367"/>
              <a:gd name="connsiteY9" fmla="*/ 13349 h 903153"/>
              <a:gd name="connsiteX10" fmla="*/ 0 w 940367"/>
              <a:gd name="connsiteY10" fmla="*/ 0 h 903153"/>
              <a:gd name="connsiteX0" fmla="*/ 0 w 953957"/>
              <a:gd name="connsiteY0" fmla="*/ 0 h 914637"/>
              <a:gd name="connsiteX1" fmla="*/ 0 w 953957"/>
              <a:gd name="connsiteY1" fmla="*/ 473886 h 914637"/>
              <a:gd name="connsiteX2" fmla="*/ 126815 w 953957"/>
              <a:gd name="connsiteY2" fmla="*/ 500584 h 914637"/>
              <a:gd name="connsiteX3" fmla="*/ 240281 w 953957"/>
              <a:gd name="connsiteY3" fmla="*/ 567328 h 914637"/>
              <a:gd name="connsiteX4" fmla="*/ 904510 w 953957"/>
              <a:gd name="connsiteY4" fmla="*/ 902994 h 914637"/>
              <a:gd name="connsiteX5" fmla="*/ 890694 w 953957"/>
              <a:gd name="connsiteY5" fmla="*/ 812817 h 914637"/>
              <a:gd name="connsiteX6" fmla="*/ 855639 w 953957"/>
              <a:gd name="connsiteY6" fmla="*/ 612499 h 914637"/>
              <a:gd name="connsiteX7" fmla="*/ 705402 w 953957"/>
              <a:gd name="connsiteY7" fmla="*/ 357094 h 914637"/>
              <a:gd name="connsiteX8" fmla="*/ 493910 w 953957"/>
              <a:gd name="connsiteY8" fmla="*/ 140164 h 914637"/>
              <a:gd name="connsiteX9" fmla="*/ 300351 w 953957"/>
              <a:gd name="connsiteY9" fmla="*/ 60070 h 914637"/>
              <a:gd name="connsiteX10" fmla="*/ 166862 w 953957"/>
              <a:gd name="connsiteY10" fmla="*/ 13349 h 914637"/>
              <a:gd name="connsiteX11" fmla="*/ 0 w 953957"/>
              <a:gd name="connsiteY11" fmla="*/ 0 h 914637"/>
              <a:gd name="connsiteX0" fmla="*/ 0 w 890831"/>
              <a:gd name="connsiteY0" fmla="*/ 0 h 910129"/>
              <a:gd name="connsiteX1" fmla="*/ 0 w 890831"/>
              <a:gd name="connsiteY1" fmla="*/ 473886 h 910129"/>
              <a:gd name="connsiteX2" fmla="*/ 126815 w 890831"/>
              <a:gd name="connsiteY2" fmla="*/ 500584 h 910129"/>
              <a:gd name="connsiteX3" fmla="*/ 240281 w 890831"/>
              <a:gd name="connsiteY3" fmla="*/ 567328 h 910129"/>
              <a:gd name="connsiteX4" fmla="*/ 428756 w 890831"/>
              <a:gd name="connsiteY4" fmla="*/ 897986 h 910129"/>
              <a:gd name="connsiteX5" fmla="*/ 890694 w 890831"/>
              <a:gd name="connsiteY5" fmla="*/ 812817 h 910129"/>
              <a:gd name="connsiteX6" fmla="*/ 855639 w 890831"/>
              <a:gd name="connsiteY6" fmla="*/ 612499 h 910129"/>
              <a:gd name="connsiteX7" fmla="*/ 705402 w 890831"/>
              <a:gd name="connsiteY7" fmla="*/ 357094 h 910129"/>
              <a:gd name="connsiteX8" fmla="*/ 493910 w 890831"/>
              <a:gd name="connsiteY8" fmla="*/ 140164 h 910129"/>
              <a:gd name="connsiteX9" fmla="*/ 300351 w 890831"/>
              <a:gd name="connsiteY9" fmla="*/ 60070 h 910129"/>
              <a:gd name="connsiteX10" fmla="*/ 166862 w 890831"/>
              <a:gd name="connsiteY10" fmla="*/ 13349 h 910129"/>
              <a:gd name="connsiteX11" fmla="*/ 0 w 890831"/>
              <a:gd name="connsiteY11" fmla="*/ 0 h 910129"/>
              <a:gd name="connsiteX0" fmla="*/ 0 w 890854"/>
              <a:gd name="connsiteY0" fmla="*/ 0 h 899962"/>
              <a:gd name="connsiteX1" fmla="*/ 0 w 890854"/>
              <a:gd name="connsiteY1" fmla="*/ 473886 h 899962"/>
              <a:gd name="connsiteX2" fmla="*/ 126815 w 890854"/>
              <a:gd name="connsiteY2" fmla="*/ 500584 h 899962"/>
              <a:gd name="connsiteX3" fmla="*/ 240281 w 890854"/>
              <a:gd name="connsiteY3" fmla="*/ 567328 h 899962"/>
              <a:gd name="connsiteX4" fmla="*/ 428756 w 890854"/>
              <a:gd name="connsiteY4" fmla="*/ 897986 h 899962"/>
              <a:gd name="connsiteX5" fmla="*/ 890694 w 890854"/>
              <a:gd name="connsiteY5" fmla="*/ 812817 h 899962"/>
              <a:gd name="connsiteX6" fmla="*/ 855639 w 890854"/>
              <a:gd name="connsiteY6" fmla="*/ 612499 h 899962"/>
              <a:gd name="connsiteX7" fmla="*/ 705402 w 890854"/>
              <a:gd name="connsiteY7" fmla="*/ 357094 h 899962"/>
              <a:gd name="connsiteX8" fmla="*/ 493910 w 890854"/>
              <a:gd name="connsiteY8" fmla="*/ 140164 h 899962"/>
              <a:gd name="connsiteX9" fmla="*/ 300351 w 890854"/>
              <a:gd name="connsiteY9" fmla="*/ 60070 h 899962"/>
              <a:gd name="connsiteX10" fmla="*/ 166862 w 890854"/>
              <a:gd name="connsiteY10" fmla="*/ 13349 h 899962"/>
              <a:gd name="connsiteX11" fmla="*/ 0 w 890854"/>
              <a:gd name="connsiteY11" fmla="*/ 0 h 899962"/>
              <a:gd name="connsiteX0" fmla="*/ 0 w 900863"/>
              <a:gd name="connsiteY0" fmla="*/ 0 h 919252"/>
              <a:gd name="connsiteX1" fmla="*/ 0 w 900863"/>
              <a:gd name="connsiteY1" fmla="*/ 473886 h 919252"/>
              <a:gd name="connsiteX2" fmla="*/ 126815 w 900863"/>
              <a:gd name="connsiteY2" fmla="*/ 500584 h 919252"/>
              <a:gd name="connsiteX3" fmla="*/ 240281 w 900863"/>
              <a:gd name="connsiteY3" fmla="*/ 567328 h 919252"/>
              <a:gd name="connsiteX4" fmla="*/ 428756 w 900863"/>
              <a:gd name="connsiteY4" fmla="*/ 897986 h 919252"/>
              <a:gd name="connsiteX5" fmla="*/ 900709 w 900863"/>
              <a:gd name="connsiteY5" fmla="*/ 892944 h 919252"/>
              <a:gd name="connsiteX6" fmla="*/ 855639 w 900863"/>
              <a:gd name="connsiteY6" fmla="*/ 612499 h 919252"/>
              <a:gd name="connsiteX7" fmla="*/ 705402 w 900863"/>
              <a:gd name="connsiteY7" fmla="*/ 357094 h 919252"/>
              <a:gd name="connsiteX8" fmla="*/ 493910 w 900863"/>
              <a:gd name="connsiteY8" fmla="*/ 140164 h 919252"/>
              <a:gd name="connsiteX9" fmla="*/ 300351 w 900863"/>
              <a:gd name="connsiteY9" fmla="*/ 60070 h 919252"/>
              <a:gd name="connsiteX10" fmla="*/ 166862 w 900863"/>
              <a:gd name="connsiteY10" fmla="*/ 13349 h 919252"/>
              <a:gd name="connsiteX11" fmla="*/ 0 w 900863"/>
              <a:gd name="connsiteY11" fmla="*/ 0 h 919252"/>
              <a:gd name="connsiteX0" fmla="*/ 0 w 900710"/>
              <a:gd name="connsiteY0" fmla="*/ 0 h 910884"/>
              <a:gd name="connsiteX1" fmla="*/ 0 w 900710"/>
              <a:gd name="connsiteY1" fmla="*/ 473886 h 910884"/>
              <a:gd name="connsiteX2" fmla="*/ 126815 w 900710"/>
              <a:gd name="connsiteY2" fmla="*/ 500584 h 910884"/>
              <a:gd name="connsiteX3" fmla="*/ 240281 w 900710"/>
              <a:gd name="connsiteY3" fmla="*/ 567328 h 910884"/>
              <a:gd name="connsiteX4" fmla="*/ 428756 w 900710"/>
              <a:gd name="connsiteY4" fmla="*/ 897986 h 910884"/>
              <a:gd name="connsiteX5" fmla="*/ 900709 w 900710"/>
              <a:gd name="connsiteY5" fmla="*/ 892944 h 910884"/>
              <a:gd name="connsiteX6" fmla="*/ 855639 w 900710"/>
              <a:gd name="connsiteY6" fmla="*/ 612499 h 910884"/>
              <a:gd name="connsiteX7" fmla="*/ 705402 w 900710"/>
              <a:gd name="connsiteY7" fmla="*/ 357094 h 910884"/>
              <a:gd name="connsiteX8" fmla="*/ 493910 w 900710"/>
              <a:gd name="connsiteY8" fmla="*/ 140164 h 910884"/>
              <a:gd name="connsiteX9" fmla="*/ 300351 w 900710"/>
              <a:gd name="connsiteY9" fmla="*/ 60070 h 910884"/>
              <a:gd name="connsiteX10" fmla="*/ 166862 w 900710"/>
              <a:gd name="connsiteY10" fmla="*/ 13349 h 910884"/>
              <a:gd name="connsiteX11" fmla="*/ 0 w 900710"/>
              <a:gd name="connsiteY11" fmla="*/ 0 h 910884"/>
              <a:gd name="connsiteX0" fmla="*/ 0 w 900709"/>
              <a:gd name="connsiteY0" fmla="*/ 0 h 910884"/>
              <a:gd name="connsiteX1" fmla="*/ 0 w 900709"/>
              <a:gd name="connsiteY1" fmla="*/ 473886 h 910884"/>
              <a:gd name="connsiteX2" fmla="*/ 126815 w 900709"/>
              <a:gd name="connsiteY2" fmla="*/ 500584 h 910884"/>
              <a:gd name="connsiteX3" fmla="*/ 240281 w 900709"/>
              <a:gd name="connsiteY3" fmla="*/ 567328 h 910884"/>
              <a:gd name="connsiteX4" fmla="*/ 389900 w 900709"/>
              <a:gd name="connsiteY4" fmla="*/ 747714 h 910884"/>
              <a:gd name="connsiteX5" fmla="*/ 428756 w 900709"/>
              <a:gd name="connsiteY5" fmla="*/ 897986 h 910884"/>
              <a:gd name="connsiteX6" fmla="*/ 900709 w 900709"/>
              <a:gd name="connsiteY6" fmla="*/ 892944 h 910884"/>
              <a:gd name="connsiteX7" fmla="*/ 855639 w 900709"/>
              <a:gd name="connsiteY7" fmla="*/ 612499 h 910884"/>
              <a:gd name="connsiteX8" fmla="*/ 705402 w 900709"/>
              <a:gd name="connsiteY8" fmla="*/ 357094 h 910884"/>
              <a:gd name="connsiteX9" fmla="*/ 493910 w 900709"/>
              <a:gd name="connsiteY9" fmla="*/ 140164 h 910884"/>
              <a:gd name="connsiteX10" fmla="*/ 300351 w 900709"/>
              <a:gd name="connsiteY10" fmla="*/ 60070 h 910884"/>
              <a:gd name="connsiteX11" fmla="*/ 166862 w 900709"/>
              <a:gd name="connsiteY11" fmla="*/ 13349 h 910884"/>
              <a:gd name="connsiteX12" fmla="*/ 0 w 900709"/>
              <a:gd name="connsiteY12" fmla="*/ 0 h 91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9" h="910884">
                <a:moveTo>
                  <a:pt x="0" y="0"/>
                </a:moveTo>
                <a:lnTo>
                  <a:pt x="0" y="473886"/>
                </a:lnTo>
                <a:lnTo>
                  <a:pt x="126815" y="500584"/>
                </a:lnTo>
                <a:lnTo>
                  <a:pt x="240281" y="567328"/>
                </a:lnTo>
                <a:cubicBezTo>
                  <a:pt x="271792" y="624118"/>
                  <a:pt x="358389" y="690924"/>
                  <a:pt x="389900" y="747714"/>
                </a:cubicBezTo>
                <a:lnTo>
                  <a:pt x="428756" y="897986"/>
                </a:lnTo>
                <a:cubicBezTo>
                  <a:pt x="593914" y="910522"/>
                  <a:pt x="743592" y="921328"/>
                  <a:pt x="900709" y="892944"/>
                </a:cubicBezTo>
                <a:cubicBezTo>
                  <a:pt x="892564" y="844528"/>
                  <a:pt x="893198" y="690122"/>
                  <a:pt x="855639" y="612499"/>
                </a:cubicBezTo>
                <a:cubicBezTo>
                  <a:pt x="818080" y="534876"/>
                  <a:pt x="754005" y="434982"/>
                  <a:pt x="705402" y="357094"/>
                </a:cubicBezTo>
                <a:lnTo>
                  <a:pt x="493910" y="140164"/>
                </a:lnTo>
                <a:cubicBezTo>
                  <a:pt x="449414" y="124590"/>
                  <a:pt x="344847" y="75644"/>
                  <a:pt x="300351" y="60070"/>
                </a:cubicBezTo>
                <a:lnTo>
                  <a:pt x="166862" y="1334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40" name="타원 39"/>
          <p:cNvSpPr/>
          <p:nvPr/>
        </p:nvSpPr>
        <p:spPr>
          <a:xfrm>
            <a:off x="9698485" y="1001266"/>
            <a:ext cx="1321188" cy="13211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41" name="타원 40"/>
          <p:cNvSpPr/>
          <p:nvPr/>
        </p:nvSpPr>
        <p:spPr>
          <a:xfrm>
            <a:off x="10057327" y="1360108"/>
            <a:ext cx="603505" cy="60350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>
                <a:solidFill>
                  <a:sysClr val="windowText" lastClr="000000"/>
                </a:solidFill>
              </a:rPr>
              <a:t>4</a:t>
            </a:r>
            <a:endParaRPr kumimoji="1" lang="ko-KR" altLang="en-US" sz="360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연결선[R] 41"/>
          <p:cNvCxnSpPr/>
          <p:nvPr/>
        </p:nvCxnSpPr>
        <p:spPr>
          <a:xfrm flipH="1">
            <a:off x="10660832" y="1661860"/>
            <a:ext cx="35884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/>
          <p:nvPr/>
        </p:nvCxnSpPr>
        <p:spPr>
          <a:xfrm>
            <a:off x="10359079" y="1001266"/>
            <a:ext cx="1" cy="3588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/>
          <p:cNvCxnSpPr/>
          <p:nvPr/>
        </p:nvCxnSpPr>
        <p:spPr>
          <a:xfrm flipH="1">
            <a:off x="10359079" y="1963613"/>
            <a:ext cx="1" cy="358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44"/>
          <p:cNvSpPr txBox="1"/>
          <p:nvPr/>
        </p:nvSpPr>
        <p:spPr>
          <a:xfrm>
            <a:off x="9747538" y="248947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400</a:t>
            </a:r>
            <a:r>
              <a:rPr kumimoji="1" lang="ko-KR" altLang="en-US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400</a:t>
            </a:r>
            <a:endParaRPr kumimoji="1" lang="ko-KR" altLang="en-US" dirty="0"/>
          </a:p>
        </p:txBody>
      </p:sp>
      <p:sp>
        <p:nvSpPr>
          <p:cNvPr id="49" name="텍스트 상자 48"/>
          <p:cNvSpPr txBox="1"/>
          <p:nvPr/>
        </p:nvSpPr>
        <p:spPr>
          <a:xfrm>
            <a:off x="1153744" y="2847680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현재 발열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최대발열</a:t>
            </a:r>
          </a:p>
        </p:txBody>
      </p:sp>
      <p:sp>
        <p:nvSpPr>
          <p:cNvPr id="50" name="텍스트 상자 49"/>
          <p:cNvSpPr txBox="1"/>
          <p:nvPr/>
        </p:nvSpPr>
        <p:spPr>
          <a:xfrm>
            <a:off x="1855059" y="61712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/>
              <a:t>효과 없음</a:t>
            </a:r>
            <a:endParaRPr kumimoji="1" lang="ko-KR" altLang="en-US" sz="1400" dirty="0"/>
          </a:p>
        </p:txBody>
      </p:sp>
      <p:sp>
        <p:nvSpPr>
          <p:cNvPr id="51" name="텍스트 상자 50"/>
          <p:cNvSpPr txBox="1"/>
          <p:nvPr/>
        </p:nvSpPr>
        <p:spPr>
          <a:xfrm>
            <a:off x="369401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1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2" name="텍스트 상자 51"/>
          <p:cNvSpPr txBox="1"/>
          <p:nvPr/>
        </p:nvSpPr>
        <p:spPr>
          <a:xfrm>
            <a:off x="56671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2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3" name="텍스트 상자 52"/>
          <p:cNvSpPr txBox="1"/>
          <p:nvPr/>
        </p:nvSpPr>
        <p:spPr>
          <a:xfrm>
            <a:off x="7701873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3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4" name="텍스트 상자 53"/>
          <p:cNvSpPr txBox="1"/>
          <p:nvPr/>
        </p:nvSpPr>
        <p:spPr>
          <a:xfrm>
            <a:off x="9711246" y="617129"/>
            <a:ext cx="1306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발열 </a:t>
            </a:r>
            <a:r>
              <a:rPr kumimoji="1" lang="en-US" altLang="ko-KR" sz="1400" dirty="0"/>
              <a:t>4</a:t>
            </a:r>
            <a:r>
              <a:rPr kumimoji="1" lang="ko-KR" altLang="en-US" sz="1400" dirty="0"/>
              <a:t>개 누적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153744" y="416379"/>
            <a:ext cx="10406885" cy="3012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1064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6420" y="105171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>
                <a:solidFill>
                  <a:srgbClr val="FF0000"/>
                </a:solidFill>
              </a:rPr>
              <a:t>움직이지 않는 상태에서만 상호작용이 가능합니다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857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0700" y="393700"/>
            <a:ext cx="11150600" cy="60706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8203" y="2702373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이어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8167" y="1236382"/>
            <a:ext cx="935595" cy="1453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NPC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5709" y="10517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기력이 부족</a:t>
            </a:r>
          </a:p>
        </p:txBody>
      </p:sp>
    </p:spTree>
    <p:extLst>
      <p:ext uri="{BB962C8B-B14F-4D97-AF65-F5344CB8AC3E}">
        <p14:creationId xmlns:p14="http://schemas.microsoft.com/office/powerpoint/2010/main" val="9022035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처리 9"/>
          <p:cNvSpPr/>
          <p:nvPr/>
        </p:nvSpPr>
        <p:spPr>
          <a:xfrm>
            <a:off x="6152826" y="82978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1: </a:t>
            </a:r>
            <a:r>
              <a:rPr kumimoji="1" lang="ko-KR" altLang="en-US" dirty="0">
                <a:solidFill>
                  <a:schemeClr val="tx1"/>
                </a:solidFill>
              </a:rPr>
              <a:t>뒷배경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천체의 표현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처리 3"/>
          <p:cNvSpPr/>
          <p:nvPr/>
        </p:nvSpPr>
        <p:spPr>
          <a:xfrm>
            <a:off x="5300419" y="128636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2 : </a:t>
            </a:r>
            <a:r>
              <a:rPr kumimoji="1" lang="ko-KR" altLang="en-US" dirty="0">
                <a:solidFill>
                  <a:schemeClr val="tx1"/>
                </a:solidFill>
              </a:rPr>
              <a:t>지형</a:t>
            </a:r>
          </a:p>
        </p:txBody>
      </p:sp>
      <p:sp>
        <p:nvSpPr>
          <p:cNvPr id="6" name="처리 5"/>
          <p:cNvSpPr/>
          <p:nvPr/>
        </p:nvSpPr>
        <p:spPr>
          <a:xfrm>
            <a:off x="4262033" y="1751310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Layer 3 :  </a:t>
            </a:r>
            <a:r>
              <a:rPr kumimoji="1" lang="ko-KR" altLang="en-US" sz="1600" dirty="0">
                <a:solidFill>
                  <a:schemeClr val="tx1"/>
                </a:solidFill>
              </a:rPr>
              <a:t>플레이어</a:t>
            </a:r>
            <a:r>
              <a:rPr kumimoji="1" lang="en-US" altLang="ko-KR" sz="1600" dirty="0">
                <a:solidFill>
                  <a:schemeClr val="tx1"/>
                </a:solidFill>
              </a:rPr>
              <a:t>,</a:t>
            </a:r>
            <a:r>
              <a:rPr kumimoji="1" lang="ko-KR" altLang="en-US" sz="1600" dirty="0">
                <a:solidFill>
                  <a:schemeClr val="tx1"/>
                </a:solidFill>
              </a:rPr>
              <a:t> 몬스터 등의 오브젝트</a:t>
            </a:r>
          </a:p>
        </p:txBody>
      </p:sp>
      <p:sp>
        <p:nvSpPr>
          <p:cNvPr id="7" name="처리 6"/>
          <p:cNvSpPr/>
          <p:nvPr/>
        </p:nvSpPr>
        <p:spPr>
          <a:xfrm>
            <a:off x="3161653" y="221625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4 : HP</a:t>
            </a:r>
            <a:r>
              <a:rPr kumimoji="1" lang="ko-KR" altLang="en-US" dirty="0">
                <a:solidFill>
                  <a:schemeClr val="tx1"/>
                </a:solidFill>
              </a:rPr>
              <a:t>바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</a:rPr>
              <a:t>이름 등의 인게임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처리 7"/>
          <p:cNvSpPr/>
          <p:nvPr/>
        </p:nvSpPr>
        <p:spPr>
          <a:xfrm>
            <a:off x="2231755" y="2672839"/>
            <a:ext cx="4277532" cy="2865946"/>
          </a:xfrm>
          <a:prstGeom prst="flowChartProcess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Layer 5 : </a:t>
            </a:r>
            <a:r>
              <a:rPr kumimoji="1" lang="ko-KR" altLang="en-US" dirty="0">
                <a:solidFill>
                  <a:schemeClr val="tx1"/>
                </a:solidFill>
              </a:rPr>
              <a:t>플레이어 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31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673100"/>
            <a:ext cx="9258300" cy="54991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오른쪽 화살표[R] 5"/>
          <p:cNvSpPr/>
          <p:nvPr/>
        </p:nvSpPr>
        <p:spPr>
          <a:xfrm rot="16406460">
            <a:off x="7733657" y="2291607"/>
            <a:ext cx="1410346" cy="805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959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4136697" y="1296525"/>
            <a:ext cx="4745180" cy="4745180"/>
          </a:xfrm>
          <a:prstGeom prst="ellipse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20066" y="479685"/>
            <a:ext cx="7258452" cy="324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00830" y="2567016"/>
            <a:ext cx="173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layer1</a:t>
            </a:r>
          </a:p>
          <a:p>
            <a:pPr algn="ctr"/>
            <a:r>
              <a:rPr kumimoji="1" lang="ko-KR" altLang="en-US" dirty="0"/>
              <a:t>땅의 표현</a:t>
            </a:r>
          </a:p>
        </p:txBody>
      </p:sp>
      <p:sp>
        <p:nvSpPr>
          <p:cNvPr id="13" name="오른쪽 화살표[R] 12"/>
          <p:cNvSpPr/>
          <p:nvPr/>
        </p:nvSpPr>
        <p:spPr>
          <a:xfrm rot="7142340">
            <a:off x="8929741" y="3288514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0066" y="280519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플레이어의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최대 시야</a:t>
            </a:r>
          </a:p>
        </p:txBody>
      </p:sp>
      <p:sp>
        <p:nvSpPr>
          <p:cNvPr id="11" name="오른쪽 화살표[R] 10"/>
          <p:cNvSpPr/>
          <p:nvPr/>
        </p:nvSpPr>
        <p:spPr>
          <a:xfrm rot="1382658">
            <a:off x="3999031" y="3320618"/>
            <a:ext cx="703569" cy="348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48013" y="1607841"/>
            <a:ext cx="4122549" cy="4122549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48013" y="3153690"/>
            <a:ext cx="4122549" cy="1030852"/>
          </a:xfrm>
          <a:prstGeom prst="ellipse">
            <a:avLst/>
          </a:prstGeom>
          <a:solidFill>
            <a:schemeClr val="accent4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756" y="2580608"/>
            <a:ext cx="1050010" cy="11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98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1893" y="179954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&lt;job&gt;</a:t>
            </a:r>
            <a:endParaRPr kumimoji="1" lang="ko-KR" altLang="en-US" dirty="0"/>
          </a:p>
        </p:txBody>
      </p:sp>
      <p:sp>
        <p:nvSpPr>
          <p:cNvPr id="3" name="오른쪽 화살표[R] 2"/>
          <p:cNvSpPr/>
          <p:nvPr/>
        </p:nvSpPr>
        <p:spPr>
          <a:xfrm rot="8981653">
            <a:off x="7130347" y="1603564"/>
            <a:ext cx="809469" cy="390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24969" y="124134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npcInfo</a:t>
            </a:r>
            <a:r>
              <a:rPr kumimoji="1" lang="ko-KR" altLang="en-US" dirty="0"/>
              <a:t>의 테이터 사용</a:t>
            </a:r>
          </a:p>
        </p:txBody>
      </p:sp>
    </p:spTree>
    <p:extLst>
      <p:ext uri="{BB962C8B-B14F-4D97-AF65-F5344CB8AC3E}">
        <p14:creationId xmlns:p14="http://schemas.microsoft.com/office/powerpoint/2010/main" val="14924767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691921" y="2769434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14600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7195579" y="3383082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77079" y="332104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17787" y="1724598"/>
            <a:ext cx="1330915" cy="4309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SPACE!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800" y="217430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err="1"/>
              <a:t>firstName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secondName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9976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97870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581" y="2184816"/>
            <a:ext cx="1664208" cy="1816608"/>
          </a:xfrm>
          <a:prstGeom prst="rect">
            <a:avLst/>
          </a:prstGeom>
        </p:spPr>
      </p:pic>
      <p:sp>
        <p:nvSpPr>
          <p:cNvPr id="6" name="오른쪽 중괄호[R] 5"/>
          <p:cNvSpPr/>
          <p:nvPr/>
        </p:nvSpPr>
        <p:spPr>
          <a:xfrm rot="16200000">
            <a:off x="448236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6386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80667" y="3175931"/>
            <a:ext cx="643095" cy="1449543"/>
            <a:chOff x="5922335" y="1541721"/>
            <a:chExt cx="643095" cy="1449543"/>
          </a:xfrm>
        </p:grpSpPr>
        <p:sp>
          <p:nvSpPr>
            <p:cNvPr id="11" name="지연 1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37586" y="2140602"/>
            <a:ext cx="643095" cy="1449543"/>
            <a:chOff x="5922335" y="1541721"/>
            <a:chExt cx="643095" cy="1449543"/>
          </a:xfrm>
        </p:grpSpPr>
        <p:sp>
          <p:nvSpPr>
            <p:cNvPr id="14" name="지연 1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91700" y="3470833"/>
            <a:ext cx="643095" cy="1449543"/>
            <a:chOff x="5922335" y="1541721"/>
            <a:chExt cx="643095" cy="1449543"/>
          </a:xfrm>
        </p:grpSpPr>
        <p:sp>
          <p:nvSpPr>
            <p:cNvPr id="17" name="지연 1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46039" y="3064507"/>
            <a:ext cx="643095" cy="1449543"/>
            <a:chOff x="5922335" y="1541721"/>
            <a:chExt cx="643095" cy="1449543"/>
          </a:xfrm>
        </p:grpSpPr>
        <p:sp>
          <p:nvSpPr>
            <p:cNvPr id="20" name="지연 19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47229" y="4001424"/>
            <a:ext cx="643095" cy="1449543"/>
            <a:chOff x="5922335" y="1541721"/>
            <a:chExt cx="643095" cy="1449543"/>
          </a:xfrm>
        </p:grpSpPr>
        <p:sp>
          <p:nvSpPr>
            <p:cNvPr id="23" name="지연 2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979943" y="3907474"/>
            <a:ext cx="643095" cy="1449543"/>
            <a:chOff x="5922335" y="1541721"/>
            <a:chExt cx="643095" cy="1449543"/>
          </a:xfrm>
        </p:grpSpPr>
        <p:sp>
          <p:nvSpPr>
            <p:cNvPr id="26" name="지연 2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37742" y="3407271"/>
            <a:ext cx="643095" cy="1449543"/>
            <a:chOff x="5922335" y="1541721"/>
            <a:chExt cx="643095" cy="1449543"/>
          </a:xfrm>
        </p:grpSpPr>
        <p:sp>
          <p:nvSpPr>
            <p:cNvPr id="29" name="지연 2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54632" y="2227239"/>
            <a:ext cx="643095" cy="1449543"/>
            <a:chOff x="5922335" y="1541721"/>
            <a:chExt cx="643095" cy="1449543"/>
          </a:xfrm>
        </p:grpSpPr>
        <p:sp>
          <p:nvSpPr>
            <p:cNvPr id="32" name="지연 31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744363" y="1700705"/>
            <a:ext cx="643095" cy="1449543"/>
            <a:chOff x="5922335" y="1541721"/>
            <a:chExt cx="643095" cy="1449543"/>
          </a:xfrm>
        </p:grpSpPr>
        <p:sp>
          <p:nvSpPr>
            <p:cNvPr id="35" name="지연 34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83662" y="1465858"/>
            <a:ext cx="643095" cy="1449543"/>
            <a:chOff x="5922335" y="1541721"/>
            <a:chExt cx="643095" cy="1449543"/>
          </a:xfrm>
        </p:grpSpPr>
        <p:sp>
          <p:nvSpPr>
            <p:cNvPr id="38" name="지연 37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397762" y="2907347"/>
            <a:ext cx="643095" cy="1449543"/>
            <a:chOff x="5922335" y="1541721"/>
            <a:chExt cx="643095" cy="1449543"/>
          </a:xfrm>
        </p:grpSpPr>
        <p:sp>
          <p:nvSpPr>
            <p:cNvPr id="41" name="지연 4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57825" y="2198689"/>
            <a:ext cx="643095" cy="1449543"/>
            <a:chOff x="5922335" y="1541721"/>
            <a:chExt cx="643095" cy="1449543"/>
          </a:xfrm>
        </p:grpSpPr>
        <p:sp>
          <p:nvSpPr>
            <p:cNvPr id="44" name="지연 43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3476" y="2635825"/>
            <a:ext cx="643095" cy="1449543"/>
            <a:chOff x="5922335" y="1541721"/>
            <a:chExt cx="643095" cy="1449543"/>
          </a:xfrm>
        </p:grpSpPr>
        <p:sp>
          <p:nvSpPr>
            <p:cNvPr id="3" name="지연 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7473642" y="2439650"/>
            <a:ext cx="3582649" cy="24171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521" y="2184816"/>
            <a:ext cx="1664208" cy="1816608"/>
          </a:xfrm>
          <a:prstGeom prst="rect">
            <a:avLst/>
          </a:prstGeom>
        </p:spPr>
      </p:pic>
      <p:sp>
        <p:nvSpPr>
          <p:cNvPr id="48" name="오른쪽 중괄호[R] 47"/>
          <p:cNvSpPr/>
          <p:nvPr/>
        </p:nvSpPr>
        <p:spPr>
          <a:xfrm rot="16200000">
            <a:off x="9977300" y="3053298"/>
            <a:ext cx="584616" cy="1274164"/>
          </a:xfrm>
          <a:prstGeom prst="rightBrace">
            <a:avLst>
              <a:gd name="adj1" fmla="val 39102"/>
              <a:gd name="adj2" fmla="val 582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958800" y="29912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1.5m</a:t>
            </a:r>
            <a:endParaRPr kumimoji="1"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9386640" y="3470833"/>
            <a:ext cx="643095" cy="1449543"/>
            <a:chOff x="5922335" y="1541721"/>
            <a:chExt cx="643095" cy="1449543"/>
          </a:xfrm>
        </p:grpSpPr>
        <p:sp>
          <p:nvSpPr>
            <p:cNvPr id="57" name="지연 5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0242169" y="4001424"/>
            <a:ext cx="643095" cy="1449543"/>
            <a:chOff x="5922335" y="1541721"/>
            <a:chExt cx="643095" cy="1449543"/>
          </a:xfrm>
        </p:grpSpPr>
        <p:sp>
          <p:nvSpPr>
            <p:cNvPr id="63" name="지연 62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474883" y="3907474"/>
            <a:ext cx="643095" cy="1449543"/>
            <a:chOff x="5922335" y="1541721"/>
            <a:chExt cx="643095" cy="1449543"/>
          </a:xfrm>
        </p:grpSpPr>
        <p:sp>
          <p:nvSpPr>
            <p:cNvPr id="66" name="지연 65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432682" y="3407271"/>
            <a:ext cx="643095" cy="1449543"/>
            <a:chOff x="5922335" y="1541721"/>
            <a:chExt cx="643095" cy="1449543"/>
          </a:xfrm>
        </p:grpSpPr>
        <p:sp>
          <p:nvSpPr>
            <p:cNvPr id="69" name="지연 68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892702" y="2907347"/>
            <a:ext cx="643095" cy="1449543"/>
            <a:chOff x="5922335" y="1541721"/>
            <a:chExt cx="643095" cy="1449543"/>
          </a:xfrm>
        </p:grpSpPr>
        <p:sp>
          <p:nvSpPr>
            <p:cNvPr id="81" name="지연 80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958416" y="2635825"/>
            <a:ext cx="643095" cy="1449543"/>
            <a:chOff x="5922335" y="1541721"/>
            <a:chExt cx="643095" cy="1449543"/>
          </a:xfrm>
        </p:grpSpPr>
        <p:sp>
          <p:nvSpPr>
            <p:cNvPr id="87" name="지연 86"/>
            <p:cNvSpPr/>
            <p:nvPr/>
          </p:nvSpPr>
          <p:spPr>
            <a:xfrm rot="16200000">
              <a:off x="5737431" y="2266846"/>
              <a:ext cx="1012901" cy="435935"/>
            </a:xfrm>
            <a:prstGeom prst="flowChartDelay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5922335" y="1541721"/>
              <a:ext cx="643095" cy="64309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P</a:t>
              </a:r>
              <a:endParaRPr kumimoji="1" lang="ko-KR" altLang="en-US" dirty="0"/>
            </a:p>
          </p:txBody>
        </p:sp>
      </p:grpSp>
      <p:sp>
        <p:nvSpPr>
          <p:cNvPr id="89" name="오른쪽 화살표[R] 88"/>
          <p:cNvSpPr/>
          <p:nvPr/>
        </p:nvSpPr>
        <p:spPr>
          <a:xfrm>
            <a:off x="5873858" y="3175931"/>
            <a:ext cx="898901" cy="5316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3003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[D] 3"/>
          <p:cNvSpPr/>
          <p:nvPr/>
        </p:nvSpPr>
        <p:spPr>
          <a:xfrm>
            <a:off x="728420" y="666427"/>
            <a:ext cx="945397" cy="595134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25844" y="666427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기본 데미지 공식 삽입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물리공격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0.8 ~ </a:t>
            </a:r>
            <a:r>
              <a:rPr kumimoji="1" lang="en-US" altLang="ko-KR" dirty="0" err="1">
                <a:solidFill>
                  <a:schemeClr val="tx1"/>
                </a:solidFill>
              </a:rPr>
              <a:t>str</a:t>
            </a:r>
            <a:r>
              <a:rPr kumimoji="1" lang="en-US" altLang="ko-KR" dirty="0">
                <a:solidFill>
                  <a:schemeClr val="tx1"/>
                </a:solidFill>
              </a:rPr>
              <a:t> * 1.2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마법공격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int</a:t>
            </a:r>
            <a:r>
              <a:rPr kumimoji="1" lang="en-US" altLang="ko-KR" dirty="0">
                <a:solidFill>
                  <a:schemeClr val="tx1"/>
                </a:solidFill>
              </a:rPr>
              <a:t> * 1.5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5844" y="1968284"/>
            <a:ext cx="5532895" cy="1162373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크리티컬 발생 확률 계산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  - (</a:t>
            </a:r>
            <a:r>
              <a:rPr kumimoji="1" lang="ko-KR" altLang="en-US" dirty="0">
                <a:solidFill>
                  <a:schemeClr val="tx1"/>
                </a:solidFill>
              </a:rPr>
              <a:t> 플레이어 발생 확률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저항률 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발생확률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</a:rPr>
              <a:t>agi</a:t>
            </a:r>
            <a:r>
              <a:rPr kumimoji="1" lang="en-US" altLang="ko-KR" dirty="0">
                <a:solidFill>
                  <a:schemeClr val="tx1"/>
                </a:solidFill>
              </a:rPr>
              <a:t> * 500 ) ) * 3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저항률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SQRT ( SQRT ( </a:t>
            </a:r>
            <a:r>
              <a:rPr kumimoji="1" lang="ko-KR" altLang="en-US" dirty="0">
                <a:solidFill>
                  <a:schemeClr val="tx1"/>
                </a:solidFill>
              </a:rPr>
              <a:t>총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* 500 )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5844" y="3285637"/>
            <a:ext cx="5532895" cy="774917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3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방어력에 따른 데미지 감소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( 2</a:t>
            </a:r>
            <a:r>
              <a:rPr kumimoji="1" lang="ko-KR" altLang="en-US" dirty="0">
                <a:solidFill>
                  <a:schemeClr val="tx1"/>
                </a:solidFill>
              </a:rPr>
              <a:t>단계까지의 데미지 </a:t>
            </a:r>
            <a:r>
              <a:rPr kumimoji="1" lang="mr-IN" altLang="ko-KR" dirty="0">
                <a:solidFill>
                  <a:schemeClr val="tx1"/>
                </a:solidFill>
              </a:rPr>
              <a:t>–</a:t>
            </a:r>
            <a:r>
              <a:rPr kumimoji="1" lang="ko-KR" altLang="en-US" dirty="0">
                <a:solidFill>
                  <a:schemeClr val="tx1"/>
                </a:solidFill>
              </a:rPr>
              <a:t> 대상 </a:t>
            </a:r>
            <a:r>
              <a:rPr kumimoji="1" lang="en-US" altLang="ko-KR" dirty="0" err="1">
                <a:solidFill>
                  <a:schemeClr val="tx1"/>
                </a:solidFill>
              </a:rPr>
              <a:t>def</a:t>
            </a:r>
            <a:r>
              <a:rPr kumimoji="1" lang="en-US" altLang="ko-KR" dirty="0">
                <a:solidFill>
                  <a:schemeClr val="tx1"/>
                </a:solidFill>
              </a:rPr>
              <a:t> 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5844" y="4215534"/>
            <a:ext cx="5532895" cy="1239869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4</a:t>
            </a:r>
            <a:r>
              <a:rPr kumimoji="1" lang="ko-KR" altLang="en-US" dirty="0">
                <a:solidFill>
                  <a:schemeClr val="tx1"/>
                </a:solidFill>
              </a:rPr>
              <a:t>단계 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레벨 차에 따른 데미지량 보정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대상과 레벨 동등 시 </a:t>
            </a:r>
            <a:r>
              <a:rPr kumimoji="1" lang="en-US" altLang="ko-KR" dirty="0">
                <a:solidFill>
                  <a:schemeClr val="tx1"/>
                </a:solidFill>
              </a:rPr>
              <a:t>100%</a:t>
            </a:r>
            <a:r>
              <a:rPr kumimoji="1" lang="ko-KR" altLang="en-US" dirty="0">
                <a:solidFill>
                  <a:schemeClr val="tx1"/>
                </a:solidFill>
              </a:rPr>
              <a:t>로 적용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상대방이 </a:t>
            </a:r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레벨 단위로 높을 경우 </a:t>
            </a:r>
            <a:r>
              <a:rPr kumimoji="1" lang="en-US" altLang="ko-KR" dirty="0">
                <a:solidFill>
                  <a:schemeClr val="tx1"/>
                </a:solidFill>
              </a:rPr>
              <a:t>10%</a:t>
            </a:r>
            <a:r>
              <a:rPr kumimoji="1" lang="ko-KR" altLang="en-US" dirty="0">
                <a:solidFill>
                  <a:schemeClr val="tx1"/>
                </a:solidFill>
              </a:rPr>
              <a:t>식 차감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최대 </a:t>
            </a:r>
            <a:r>
              <a:rPr kumimoji="1" lang="en-US" altLang="ko-KR" dirty="0">
                <a:solidFill>
                  <a:schemeClr val="tx1"/>
                </a:solidFill>
              </a:rPr>
              <a:t>50%</a:t>
            </a:r>
            <a:r>
              <a:rPr kumimoji="1" lang="ko-KR" altLang="en-US" dirty="0">
                <a:solidFill>
                  <a:schemeClr val="tx1"/>
                </a:solidFill>
              </a:rPr>
              <a:t> 차감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25844" y="5610383"/>
            <a:ext cx="5532895" cy="526948"/>
          </a:xfrm>
          <a:prstGeom prst="rect">
            <a:avLst/>
          </a:prstGeom>
          <a:solidFill>
            <a:srgbClr val="FBD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>
                <a:solidFill>
                  <a:schemeClr val="tx1"/>
                </a:solidFill>
              </a:rPr>
              <a:t>최종 데미지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92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1975393" y="1678897"/>
            <a:ext cx="4120607" cy="2098623"/>
          </a:xfrm>
          <a:prstGeom prst="rect">
            <a:avLst/>
          </a:prstGeom>
        </p:spPr>
      </p:pic>
      <p:sp>
        <p:nvSpPr>
          <p:cNvPr id="6" name="달 5"/>
          <p:cNvSpPr/>
          <p:nvPr/>
        </p:nvSpPr>
        <p:spPr>
          <a:xfrm>
            <a:off x="2203554" y="1678897"/>
            <a:ext cx="884420" cy="2098623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1222" b="20742"/>
          <a:stretch/>
        </p:blipFill>
        <p:spPr>
          <a:xfrm>
            <a:off x="6772246" y="1678897"/>
            <a:ext cx="4120607" cy="2098623"/>
          </a:xfrm>
          <a:prstGeom prst="rect">
            <a:avLst/>
          </a:prstGeom>
        </p:spPr>
      </p:pic>
      <p:sp>
        <p:nvSpPr>
          <p:cNvPr id="8" name="달 7"/>
          <p:cNvSpPr/>
          <p:nvPr/>
        </p:nvSpPr>
        <p:spPr>
          <a:xfrm>
            <a:off x="5866961" y="884418"/>
            <a:ext cx="3561852" cy="3477720"/>
          </a:xfrm>
          <a:prstGeom prst="mo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563067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아래로 구부러진 화살표[C] 11"/>
          <p:cNvSpPr/>
          <p:nvPr/>
        </p:nvSpPr>
        <p:spPr>
          <a:xfrm rot="6300000">
            <a:off x="3685811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46022" y="82445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3</a:t>
            </a:r>
          </a:p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chain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아래로 구부러진 화살표[C] 13"/>
          <p:cNvSpPr/>
          <p:nvPr/>
        </p:nvSpPr>
        <p:spPr>
          <a:xfrm rot="6300000">
            <a:off x="8568766" y="1132819"/>
            <a:ext cx="1033810" cy="515208"/>
          </a:xfrm>
          <a:prstGeom prst="curved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[R] 14"/>
          <p:cNvSpPr/>
          <p:nvPr/>
        </p:nvSpPr>
        <p:spPr>
          <a:xfrm>
            <a:off x="4590432" y="1086017"/>
            <a:ext cx="3713601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029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11354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53968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60345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66721" y="3180789"/>
            <a:ext cx="635645" cy="7853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73097" y="3180789"/>
            <a:ext cx="635645" cy="78534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1000">
                <a:schemeClr val="bg1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79473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5850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2226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8602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04978" y="3180789"/>
            <a:ext cx="635645" cy="785348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대괄호[R] 19"/>
          <p:cNvSpPr/>
          <p:nvPr/>
        </p:nvSpPr>
        <p:spPr>
          <a:xfrm rot="16200000">
            <a:off x="5869965" y="-1282289"/>
            <a:ext cx="461037" cy="7778259"/>
          </a:xfrm>
          <a:prstGeom prst="righ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4841177" y="1771281"/>
            <a:ext cx="2518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/>
              <a:t>총 기술점수</a:t>
            </a:r>
          </a:p>
        </p:txBody>
      </p:sp>
    </p:spTree>
    <p:extLst>
      <p:ext uri="{BB962C8B-B14F-4D97-AF65-F5344CB8AC3E}">
        <p14:creationId xmlns:p14="http://schemas.microsoft.com/office/powerpoint/2010/main" val="208071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18363</TotalTime>
  <Words>3452</Words>
  <Application>Microsoft Office PowerPoint</Application>
  <PresentationFormat>와이드스크린</PresentationFormat>
  <Paragraphs>1316</Paragraphs>
  <Slides>89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3" baseType="lpstr">
      <vt:lpstr>Mangal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신창섭</dc:creator>
  <cp:lastModifiedBy>신창섭</cp:lastModifiedBy>
  <cp:revision>2397</cp:revision>
  <dcterms:created xsi:type="dcterms:W3CDTF">2016-08-04T08:48:25Z</dcterms:created>
  <dcterms:modified xsi:type="dcterms:W3CDTF">2017-05-28T08:48:50Z</dcterms:modified>
</cp:coreProperties>
</file>